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3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595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3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5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28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82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37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30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59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86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94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2CAF-1911-40E5-8CFB-3A0D2EA2CBF5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063A-B467-4C55-AC7A-2C593C52B3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5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Объект 9" descr="Вырезка экрана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383" y="227325"/>
            <a:ext cx="4440417" cy="6403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Объект 8" descr="Вырезка экрана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69" y="365125"/>
            <a:ext cx="4422820" cy="6418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1276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89283" y="2492717"/>
            <a:ext cx="11301663" cy="368424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b="1" i="1" dirty="0" smtClean="0">
                <a:solidFill>
                  <a:srgbClr val="0070C0"/>
                </a:solidFill>
              </a:rPr>
              <a:t>Пункт 47 (новая редакция)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 smtClean="0"/>
              <a:t>Для </a:t>
            </a:r>
            <a:r>
              <a:rPr lang="ru-RU" sz="2000" dirty="0"/>
              <a:t>проведения экзаменов на территории Российской Федерации и за ее пределами устанавливаются сроки и продолжительность проведения экзаменов по каждому учебному предмету (далее - единые расписания ЕГЭ, ГВЭ</a:t>
            </a:r>
            <a:r>
              <a:rPr lang="ru-RU" sz="2000" dirty="0" smtClean="0"/>
              <a:t>).</a:t>
            </a:r>
            <a:endParaRPr lang="ru-RU" sz="20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/>
              <a:t>Экзамены проводятся в досрочный, основной и дополнительный периоды. В каждом из периодов проведения экзаменов предусматриваются резервные сроки.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>
                <a:solidFill>
                  <a:srgbClr val="0070C0"/>
                </a:solidFill>
              </a:rPr>
              <a:t>В основном периоде проведения ЕГЭ также предусматриваются дополнительные дни (далее — дополнительные дни) для участников ГИА, указанных в пункте </a:t>
            </a:r>
            <a:r>
              <a:rPr lang="ru-RU" sz="2000" b="1" dirty="0">
                <a:solidFill>
                  <a:srgbClr val="0070C0"/>
                </a:solidFill>
              </a:rPr>
              <a:t>97 </a:t>
            </a:r>
            <a:r>
              <a:rPr lang="ru-RU" sz="2000" b="1" baseline="30000" dirty="0">
                <a:solidFill>
                  <a:srgbClr val="0070C0"/>
                </a:solidFill>
              </a:rPr>
              <a:t>1 </a:t>
            </a:r>
            <a:r>
              <a:rPr lang="ru-RU" sz="2000" b="1" dirty="0" smtClean="0">
                <a:solidFill>
                  <a:srgbClr val="0070C0"/>
                </a:solidFill>
              </a:rPr>
              <a:t>Порядка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0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89284" y="276727"/>
            <a:ext cx="112134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Приказ </a:t>
            </a:r>
            <a:r>
              <a:rPr lang="ru-RU" sz="2000" dirty="0" err="1"/>
              <a:t>Минпросвещения</a:t>
            </a:r>
            <a:r>
              <a:rPr lang="ru-RU" sz="2000" dirty="0"/>
              <a:t> России и </a:t>
            </a:r>
            <a:r>
              <a:rPr lang="ru-RU" sz="2000" dirty="0" err="1"/>
              <a:t>Рособрнадзора</a:t>
            </a:r>
            <a:r>
              <a:rPr lang="ru-RU" sz="2000" dirty="0"/>
              <a:t> № 243/802 от 12.04.2024</a:t>
            </a:r>
            <a:br>
              <a:rPr lang="ru-RU" sz="2000" dirty="0"/>
            </a:br>
            <a:r>
              <a:rPr lang="ru-RU" sz="2000" dirty="0" smtClean="0"/>
              <a:t>"О </a:t>
            </a:r>
            <a:r>
              <a:rPr lang="ru-RU" sz="2000" dirty="0"/>
              <a:t>внесении изменений в Порядок проведения государственной итоговой аттестации по образовательным программам среднего общего образования, утвержденный приказом Министерства просвещения Российской Федерации и Федеральной службы по надзору в сфере образования и науки от 4 апреля 2023</a:t>
            </a:r>
            <a:r>
              <a:rPr lang="en-US" sz="2000" dirty="0"/>
              <a:t> г. № 233/552</a:t>
            </a:r>
            <a:r>
              <a:rPr lang="ru-RU" sz="2000" dirty="0"/>
              <a:t>" (Зарегистрировано в Минюсте России 19.04.2024 № 77936)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4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426" y="286444"/>
            <a:ext cx="11105147" cy="62851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900" b="1" i="1" dirty="0" smtClean="0">
                <a:solidFill>
                  <a:srgbClr val="0070C0"/>
                </a:solidFill>
              </a:rPr>
              <a:t>Пункт 97 (новая редакция)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/>
              <a:t>Участникам </a:t>
            </a:r>
            <a:r>
              <a:rPr lang="ru-RU" sz="2400" dirty="0"/>
              <a:t>ГИА, получившим в текущем году неудовлетворительные результаты ЕГЭ по учебным предметам по выбору, предоставляется право участия в ЕГЭ по соответствующим учебным предметам не ранее чем в следующем </a:t>
            </a:r>
            <a:r>
              <a:rPr lang="ru-RU" sz="2400" dirty="0" smtClean="0"/>
              <a:t>году, </a:t>
            </a:r>
            <a:r>
              <a:rPr lang="ru-RU" sz="2400" b="1" dirty="0">
                <a:solidFill>
                  <a:srgbClr val="0070C0"/>
                </a:solidFill>
              </a:rPr>
              <a:t>за исключением случаев, установленных пунктом </a:t>
            </a:r>
            <a:r>
              <a:rPr lang="ru-RU" sz="2400" b="1" dirty="0" smtClean="0">
                <a:solidFill>
                  <a:srgbClr val="0070C0"/>
                </a:solidFill>
              </a:rPr>
              <a:t>97</a:t>
            </a:r>
            <a:r>
              <a:rPr lang="ru-RU" sz="2400" b="1" baseline="30000" dirty="0">
                <a:solidFill>
                  <a:srgbClr val="0070C0"/>
                </a:solidFill>
              </a:rPr>
              <a:t>1</a:t>
            </a:r>
            <a:r>
              <a:rPr lang="ru-RU" sz="2400" b="1" dirty="0" smtClean="0">
                <a:solidFill>
                  <a:srgbClr val="0070C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Порядка</a:t>
            </a:r>
            <a:r>
              <a:rPr lang="ru-RU" sz="2400" b="1" dirty="0" smtClean="0">
                <a:solidFill>
                  <a:srgbClr val="0070C0"/>
                </a:solidFill>
              </a:rPr>
              <a:t>.</a:t>
            </a:r>
            <a:endParaRPr lang="ru-RU" sz="2400" b="1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</a:rPr>
              <a:t>97</a:t>
            </a:r>
            <a:r>
              <a:rPr lang="ru-RU" sz="2600" b="1" baseline="30000" dirty="0" smtClean="0">
                <a:solidFill>
                  <a:srgbClr val="0070C0"/>
                </a:solidFill>
              </a:rPr>
              <a:t>1 </a:t>
            </a:r>
            <a:r>
              <a:rPr lang="ru-RU" sz="2400" b="1" dirty="0">
                <a:solidFill>
                  <a:srgbClr val="0070C0"/>
                </a:solidFill>
              </a:rPr>
              <a:t>. Участники ГИА вправе </a:t>
            </a:r>
            <a:r>
              <a:rPr lang="ru-RU" sz="2400" dirty="0">
                <a:solidFill>
                  <a:srgbClr val="0070C0"/>
                </a:solidFill>
              </a:rPr>
              <a:t>в дополнительные дни по своему желанию один раз </a:t>
            </a:r>
            <a:r>
              <a:rPr lang="ru-RU" sz="2400" b="1" dirty="0">
                <a:solidFill>
                  <a:srgbClr val="0070C0"/>
                </a:solidFill>
              </a:rPr>
              <a:t>пересдать ЕГЭ по одному учебному предмету по своему выбору</a:t>
            </a:r>
            <a:r>
              <a:rPr lang="ru-RU" sz="2400" dirty="0">
                <a:solidFill>
                  <a:srgbClr val="0070C0"/>
                </a:solidFill>
              </a:rPr>
              <a:t> из числа учебных предметов, сданных в текущем году (году сдачи экзамена), а также из числа учебных предметов, сданных в Х классе в случае, установленном абзацем первым пункта 8 Порядка.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>
                <a:solidFill>
                  <a:srgbClr val="0070C0"/>
                </a:solidFill>
              </a:rPr>
              <a:t>В случае если участник ГИА изъявил желание в дополнительные дни пересдать ЕГЭ по математике, сданный в текущем году (году сдачи экзамена) или сданный в Х классе в случае, установленном абзацем первым пункта 8 Порядка, </a:t>
            </a:r>
            <a:r>
              <a:rPr lang="ru-RU" sz="2400" b="1" dirty="0">
                <a:solidFill>
                  <a:srgbClr val="0070C0"/>
                </a:solidFill>
              </a:rPr>
              <a:t>участник ГИА вправе изменить сданный уровень ЕГЭ по математике</a:t>
            </a:r>
            <a:r>
              <a:rPr lang="ru-RU" sz="2400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</a:rPr>
              <a:t>97</a:t>
            </a:r>
            <a:r>
              <a:rPr lang="ru-RU" sz="2600" b="1" baseline="30000" dirty="0" smtClean="0">
                <a:solidFill>
                  <a:srgbClr val="0070C0"/>
                </a:solidFill>
              </a:rPr>
              <a:t>2</a:t>
            </a:r>
            <a:r>
              <a:rPr lang="ru-RU" sz="2400" b="1" dirty="0">
                <a:solidFill>
                  <a:srgbClr val="0070C0"/>
                </a:solidFill>
              </a:rPr>
              <a:t>. Участники ГИА</a:t>
            </a:r>
            <a:r>
              <a:rPr lang="ru-RU" sz="2400" dirty="0">
                <a:solidFill>
                  <a:srgbClr val="0070C0"/>
                </a:solidFill>
              </a:rPr>
              <a:t>, указанные в пункте </a:t>
            </a:r>
            <a:r>
              <a:rPr lang="ru-RU" sz="2400" dirty="0" smtClean="0">
                <a:solidFill>
                  <a:srgbClr val="0070C0"/>
                </a:solidFill>
              </a:rPr>
              <a:t>97</a:t>
            </a:r>
            <a:r>
              <a:rPr lang="ru-RU" sz="2400" baseline="30000" dirty="0" smtClean="0">
                <a:solidFill>
                  <a:srgbClr val="0070C0"/>
                </a:solidFill>
              </a:rPr>
              <a:t>1 </a:t>
            </a:r>
            <a:r>
              <a:rPr lang="ru-RU" sz="2400" dirty="0">
                <a:solidFill>
                  <a:srgbClr val="0070C0"/>
                </a:solidFill>
              </a:rPr>
              <a:t>Порядка, </a:t>
            </a:r>
            <a:r>
              <a:rPr lang="ru-RU" sz="2400" b="1" dirty="0">
                <a:solidFill>
                  <a:srgbClr val="0070C0"/>
                </a:solidFill>
              </a:rPr>
              <a:t>подают в ГЭК заявления </a:t>
            </a:r>
            <a:r>
              <a:rPr lang="ru-RU" sz="2400" dirty="0">
                <a:solidFill>
                  <a:srgbClr val="0070C0"/>
                </a:solidFill>
              </a:rPr>
              <a:t>с указанием пересдаваемого учебного предмета ЕГЭ.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>
                <a:solidFill>
                  <a:srgbClr val="0070C0"/>
                </a:solidFill>
              </a:rPr>
              <a:t>В случае пересдачи участниками ГИА, указанными в абзаце втором пункта </a:t>
            </a:r>
            <a:r>
              <a:rPr lang="ru-RU" sz="2400" b="1" dirty="0" smtClean="0">
                <a:solidFill>
                  <a:srgbClr val="0070C0"/>
                </a:solidFill>
              </a:rPr>
              <a:t>97</a:t>
            </a:r>
            <a:r>
              <a:rPr lang="ru-RU" sz="2400" b="1" baseline="30000" dirty="0" smtClean="0">
                <a:solidFill>
                  <a:srgbClr val="0070C0"/>
                </a:solidFill>
              </a:rPr>
              <a:t>1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Порядка, ЕГЭ по математике в заявлении указывается также уровень (базовый или профильный) пересдаваемого ЕГЭ по математике.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>
                <a:solidFill>
                  <a:srgbClr val="0070C0"/>
                </a:solidFill>
              </a:rPr>
              <a:t>Указанные </a:t>
            </a:r>
            <a:r>
              <a:rPr lang="ru-RU" sz="2400" b="1" dirty="0">
                <a:solidFill>
                  <a:srgbClr val="0070C0"/>
                </a:solidFill>
              </a:rPr>
              <a:t>заявления подаются </a:t>
            </a:r>
            <a:r>
              <a:rPr lang="ru-RU" sz="2400" dirty="0">
                <a:solidFill>
                  <a:srgbClr val="0070C0"/>
                </a:solidFill>
              </a:rPr>
              <a:t>участниками ГИА </a:t>
            </a:r>
            <a:r>
              <a:rPr lang="ru-RU" sz="2400" b="1" dirty="0">
                <a:solidFill>
                  <a:srgbClr val="0070C0"/>
                </a:solidFill>
              </a:rPr>
              <a:t>не ранее шести рабочих дней и не позднее двух рабочих дней </a:t>
            </a:r>
            <a:r>
              <a:rPr lang="ru-RU" sz="2400" dirty="0">
                <a:solidFill>
                  <a:srgbClr val="0070C0"/>
                </a:solidFill>
              </a:rPr>
              <a:t>до дня экзамена, пересдаваемого в дополнительный день.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</a:rPr>
              <a:t>97</a:t>
            </a:r>
            <a:r>
              <a:rPr lang="ru-RU" sz="2600" b="1" baseline="30000" dirty="0" smtClean="0">
                <a:solidFill>
                  <a:srgbClr val="0070C0"/>
                </a:solidFill>
              </a:rPr>
              <a:t>3</a:t>
            </a:r>
            <a:r>
              <a:rPr lang="ru-RU" sz="1600" b="1" dirty="0" smtClean="0">
                <a:solidFill>
                  <a:srgbClr val="0070C0"/>
                </a:solidFill>
              </a:rPr>
              <a:t>. </a:t>
            </a:r>
            <a:r>
              <a:rPr lang="ru-RU" sz="2400" dirty="0">
                <a:solidFill>
                  <a:srgbClr val="0070C0"/>
                </a:solidFill>
              </a:rPr>
              <a:t>В случаях, установленных </a:t>
            </a:r>
            <a:r>
              <a:rPr lang="ru-RU" sz="2400" dirty="0" smtClean="0">
                <a:solidFill>
                  <a:srgbClr val="0070C0"/>
                </a:solidFill>
              </a:rPr>
              <a:t>пунктом </a:t>
            </a:r>
            <a:r>
              <a:rPr lang="ru-RU" sz="2400" b="1" dirty="0" smtClean="0">
                <a:solidFill>
                  <a:srgbClr val="0070C0"/>
                </a:solidFill>
              </a:rPr>
              <a:t>97</a:t>
            </a:r>
            <a:r>
              <a:rPr lang="ru-RU" sz="2400" b="1" baseline="30000" dirty="0" smtClean="0">
                <a:solidFill>
                  <a:srgbClr val="0070C0"/>
                </a:solidFill>
              </a:rPr>
              <a:t>1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Порядка, </a:t>
            </a:r>
            <a:r>
              <a:rPr lang="ru-RU" sz="2400" b="1" dirty="0">
                <a:solidFill>
                  <a:srgbClr val="0070C0"/>
                </a:solidFill>
              </a:rPr>
              <a:t>предыдущий результат ЕГЭ </a:t>
            </a:r>
            <a:r>
              <a:rPr lang="ru-RU" sz="2400" dirty="0">
                <a:solidFill>
                  <a:srgbClr val="0070C0"/>
                </a:solidFill>
              </a:rPr>
              <a:t>по пересдаваемому учебному предмету, полученный участником ГИА в текущем году (году сдачи экзамена) (полученный в Х классе в случае, установленном абзацем первым пункта 8 Порядка), </a:t>
            </a:r>
            <a:r>
              <a:rPr lang="ru-RU" sz="2400" b="1" dirty="0">
                <a:solidFill>
                  <a:srgbClr val="0070C0"/>
                </a:solidFill>
              </a:rPr>
              <a:t>аннулируется решением председателя ГЭК</a:t>
            </a:r>
            <a:r>
              <a:rPr lang="ru-RU" sz="2400" dirty="0">
                <a:solidFill>
                  <a:srgbClr val="0070C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400" dirty="0" smtClean="0"/>
              <a:t>         Участникам </a:t>
            </a:r>
            <a:r>
              <a:rPr lang="ru-RU" sz="2400" dirty="0"/>
              <a:t>ЕГЭ, получившим в текущем году неудовлетворительные результаты ЕГЭ по учебным предметам, предоставляется право участия в ЕГЭ по соответствующим учебным предметам не ранее чем в следующем году.</a:t>
            </a:r>
          </a:p>
          <a:p>
            <a:pPr marL="0" indent="0">
              <a:buNone/>
            </a:pPr>
            <a:endParaRPr lang="ru-RU" b="1" i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07063" y="150838"/>
            <a:ext cx="5699951" cy="47893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Расписание ГИА-9. Изменения.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18"/>
          <a:stretch/>
        </p:blipFill>
        <p:spPr>
          <a:xfrm>
            <a:off x="4820284" y="2626326"/>
            <a:ext cx="6611405" cy="327889"/>
          </a:xfrm>
          <a:prstGeom prst="rect">
            <a:avLst/>
          </a:prstGeom>
        </p:spPr>
      </p:pic>
      <p:pic>
        <p:nvPicPr>
          <p:cNvPr id="8" name="Объект 7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293" y="629774"/>
            <a:ext cx="7183389" cy="2113426"/>
          </a:xfrm>
        </p:spPr>
      </p:pic>
      <p:pic>
        <p:nvPicPr>
          <p:cNvPr id="9" name="Рисунок 8" descr="Вырезка экрана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693" y="3275446"/>
            <a:ext cx="7183389" cy="34371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Вырезка экрана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64" y="629774"/>
            <a:ext cx="3598685" cy="33357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22586" y="4521260"/>
            <a:ext cx="2611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Расписание ГВЭ 9, 11. Изменения.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4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218" y="179269"/>
            <a:ext cx="5257800" cy="47893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Расписание ГИА-11</a:t>
            </a:r>
            <a:r>
              <a:rPr lang="ru-RU" sz="2800" b="1" dirty="0">
                <a:solidFill>
                  <a:srgbClr val="0070C0"/>
                </a:solidFill>
              </a:rPr>
              <a:t>.</a:t>
            </a:r>
            <a:r>
              <a:rPr lang="ru-RU" sz="2800" b="1" dirty="0" smtClean="0">
                <a:solidFill>
                  <a:srgbClr val="0070C0"/>
                </a:solidFill>
              </a:rPr>
              <a:t> Изменения.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85" y="818906"/>
            <a:ext cx="5237091" cy="4222017"/>
          </a:xfrm>
        </p:spPr>
      </p:pic>
      <p:pic>
        <p:nvPicPr>
          <p:cNvPr id="5" name="Рисунок 4" descr="Вырезка экрана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16"/>
          <a:stretch/>
        </p:blipFill>
        <p:spPr>
          <a:xfrm>
            <a:off x="6213043" y="247896"/>
            <a:ext cx="5787905" cy="4271039"/>
          </a:xfrm>
          <a:prstGeom prst="rect">
            <a:avLst/>
          </a:prstGeom>
        </p:spPr>
      </p:pic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009" y="4694225"/>
            <a:ext cx="6013939" cy="1980698"/>
          </a:xfrm>
          <a:prstGeom prst="rect">
            <a:avLst/>
          </a:prstGeom>
        </p:spPr>
      </p:pic>
      <p:pic>
        <p:nvPicPr>
          <p:cNvPr id="7" name="Рисунок 6" descr="Вырезка экрана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31" y="5049224"/>
            <a:ext cx="5490461" cy="48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39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421</Words>
  <Application>Microsoft Office PowerPoint</Application>
  <PresentationFormat>Широкоэкранный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Расписание ГИА-9. Изменения.</vt:lpstr>
      <vt:lpstr>Расписание ГИА-11. Изменения.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Машкина</dc:creator>
  <cp:lastModifiedBy>Михаил Черепанов</cp:lastModifiedBy>
  <cp:revision>7</cp:revision>
  <dcterms:created xsi:type="dcterms:W3CDTF">2024-04-23T11:54:53Z</dcterms:created>
  <dcterms:modified xsi:type="dcterms:W3CDTF">2024-04-27T09:22:25Z</dcterms:modified>
</cp:coreProperties>
</file>