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678" r:id="rId1"/>
  </p:sldMasterIdLst>
  <p:notesMasterIdLst>
    <p:notesMasterId r:id="rId25"/>
  </p:notesMasterIdLst>
  <p:sldIdLst>
    <p:sldId id="256" r:id="rId2"/>
    <p:sldId id="257" r:id="rId3"/>
    <p:sldId id="278" r:id="rId4"/>
    <p:sldId id="279" r:id="rId5"/>
    <p:sldId id="281" r:id="rId6"/>
    <p:sldId id="282" r:id="rId7"/>
    <p:sldId id="260" r:id="rId8"/>
    <p:sldId id="280" r:id="rId9"/>
    <p:sldId id="283" r:id="rId10"/>
    <p:sldId id="285" r:id="rId11"/>
    <p:sldId id="286" r:id="rId12"/>
    <p:sldId id="287" r:id="rId13"/>
    <p:sldId id="288" r:id="rId14"/>
    <p:sldId id="289" r:id="rId15"/>
    <p:sldId id="290" r:id="rId16"/>
    <p:sldId id="291" r:id="rId17"/>
    <p:sldId id="294" r:id="rId18"/>
    <p:sldId id="293" r:id="rId19"/>
    <p:sldId id="292" r:id="rId20"/>
    <p:sldId id="284" r:id="rId21"/>
    <p:sldId id="295" r:id="rId22"/>
    <p:sldId id="296" r:id="rId23"/>
    <p:sldId id="297" r:id="rId24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4" autoAdjust="0"/>
    <p:restoredTop sz="84350" autoAdjust="0"/>
  </p:normalViewPr>
  <p:slideViewPr>
    <p:cSldViewPr snapToGrid="0">
      <p:cViewPr varScale="1">
        <p:scale>
          <a:sx n="98" d="100"/>
          <a:sy n="98" d="100"/>
        </p:scale>
        <p:origin x="1032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89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204187-0998-463E-8EEB-BEBAE88CFD5A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562" y="4785598"/>
            <a:ext cx="5444490" cy="391548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939" y="9445170"/>
            <a:ext cx="2949099" cy="49893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A62F6E-15AA-4CAE-B40D-F1AB2F24C32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941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530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867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4024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29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734993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50098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751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685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674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79439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276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6335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047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3839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1161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3779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102978-6141-4A42-9A99-F4EEA7C8BFB7}" type="datetimeFigureOut">
              <a:rPr lang="ru-RU" smtClean="0"/>
              <a:t>27.04.2024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0A16DF73-A6C0-4D8A-9042-7FA4218A0C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48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5700" y="2800060"/>
            <a:ext cx="9525696" cy="3649377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Особенности проведения ГИА-9 для участников с ОВЗ, детей-инвалидов и инвалидов </a:t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dirty="0">
                <a:solidFill>
                  <a:schemeClr val="tx1"/>
                </a:solidFill>
              </a:rPr>
              <a:t/>
            </a:r>
            <a:br>
              <a:rPr lang="ru-RU" dirty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r>
              <a:rPr lang="ru-RU" sz="3100" smtClean="0">
                <a:solidFill>
                  <a:schemeClr val="tx1"/>
                </a:solidFill>
              </a:rPr>
              <a:t>2024 </a:t>
            </a:r>
            <a:r>
              <a:rPr lang="ru-RU" sz="3100" smtClean="0">
                <a:solidFill>
                  <a:schemeClr val="tx1"/>
                </a:solidFill>
              </a:rPr>
              <a:t>г</a:t>
            </a:r>
            <a:r>
              <a:rPr lang="ru-RU" sz="310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2891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894945"/>
            <a:ext cx="9060053" cy="576850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При проведении </a:t>
            </a:r>
            <a:r>
              <a:rPr lang="ru-RU" dirty="0">
                <a:solidFill>
                  <a:srgbClr val="FF0000"/>
                </a:solidFill>
              </a:rPr>
              <a:t>ГВЭ в устной форме</a:t>
            </a:r>
            <a:r>
              <a:rPr lang="ru-RU" dirty="0"/>
              <a:t> устные ответы участников ГВЭ записываются средствами цифровой аудиозаписи.</a:t>
            </a:r>
          </a:p>
          <a:p>
            <a:pPr marL="0" indent="0">
              <a:buNone/>
            </a:pPr>
            <a:r>
              <a:rPr lang="ru-RU" dirty="0"/>
              <a:t>Аудитории, выделяемые для проведения ГВЭ в устной форме, оборудуются средствами цифровой аудиозаписи. Технические специалисты или организаторы настраивают средства цифровой аудиозаписи для осуществления качественной записи устных ответов.</a:t>
            </a:r>
          </a:p>
          <a:p>
            <a:pPr marL="0" indent="0">
              <a:buNone/>
            </a:pPr>
            <a:r>
              <a:rPr lang="ru-RU" dirty="0"/>
              <a:t>После подготовки участника ГВЭ приглашают к средству цифровой аудиозаписи. Участник ГВЭ по указанию организатора громко и разборчиво дает устные ответы на задания. Во время устных ответов участника ГВЭ экзаменатор-собеседник при необходимости задает вопросы, которые позволяют участнику ГВЭ уточнить и (или) дополнить устный ответ в соответствии с требованиями вопроса задания. Технический специалист или организатор предоставляет участнику ГВЭ возможность прослушать запись его устных ответов, чтобы убедиться, что она произведена без технических сбоев.</a:t>
            </a:r>
          </a:p>
          <a:p>
            <a:pPr marL="0" indent="0">
              <a:buNone/>
            </a:pPr>
            <a:r>
              <a:rPr lang="ru-RU" dirty="0"/>
              <a:t>В случае если во время записи устных ответов произошел технический сбой, участнику ГВЭ по его выбору предоставляется право сдать экзамен в тот же день или сдать экзамен в резервные сроки.</a:t>
            </a:r>
          </a:p>
          <a:p>
            <a:endParaRPr lang="ru-RU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3" y="181583"/>
            <a:ext cx="8596668" cy="713362"/>
          </a:xfrm>
        </p:spPr>
        <p:txBody>
          <a:bodyPr/>
          <a:lstStyle/>
          <a:p>
            <a:r>
              <a:rPr lang="ru-RU" dirty="0" smtClean="0"/>
              <a:t>п. </a:t>
            </a:r>
            <a:r>
              <a:rPr lang="en-US" dirty="0" smtClean="0"/>
              <a:t>67</a:t>
            </a:r>
            <a:r>
              <a:rPr lang="ru-RU" dirty="0" smtClean="0"/>
              <a:t>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941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894945"/>
            <a:ext cx="8596668" cy="226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Ответы на задания КИМ, выполненные слепыми и слабовидящими участниками ГИА в специально предусмотренных тетрадях, бланках увеличенного размера (дополнительных бланках увеличенного размера), черновиках, а также ответы на задания КИМ, выполненные участниками ГИА, указанными в пункте 51 Порядка, на компьютере, </a:t>
            </a:r>
            <a:r>
              <a:rPr lang="ru-RU" dirty="0">
                <a:solidFill>
                  <a:srgbClr val="FF0000"/>
                </a:solidFill>
              </a:rPr>
              <a:t>в присутствии членов ГЭК переносятся ассистентами в бланки</a:t>
            </a:r>
            <a:r>
              <a:rPr lang="ru-RU" dirty="0"/>
              <a:t>, а также в дополнительные бланки (при необходимости).</a:t>
            </a:r>
            <a:endParaRPr lang="ru-RU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3" y="181583"/>
            <a:ext cx="8596668" cy="713362"/>
          </a:xfrm>
        </p:spPr>
        <p:txBody>
          <a:bodyPr/>
          <a:lstStyle/>
          <a:p>
            <a:r>
              <a:rPr lang="ru-RU" dirty="0" smtClean="0"/>
              <a:t>п. </a:t>
            </a:r>
            <a:r>
              <a:rPr lang="en-US" dirty="0" smtClean="0"/>
              <a:t>68</a:t>
            </a:r>
            <a:r>
              <a:rPr lang="ru-RU" dirty="0" smtClean="0"/>
              <a:t>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14512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9728"/>
            <a:ext cx="8596668" cy="7133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/>
              <a:t>Формы проведения ГВЭ, доступные для выбора участникам ГВЭ</a:t>
            </a:r>
            <a:endParaRPr lang="ru-RU" sz="2400" dirty="0"/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0825660"/>
              </p:ext>
            </p:extLst>
          </p:nvPr>
        </p:nvGraphicFramePr>
        <p:xfrm>
          <a:off x="447260" y="944217"/>
          <a:ext cx="9273209" cy="50600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786810"/>
                <a:gridCol w="1133060"/>
                <a:gridCol w="785192"/>
                <a:gridCol w="1461052"/>
                <a:gridCol w="1033669"/>
                <a:gridCol w="1073426"/>
              </a:tblGrid>
              <a:tr h="217881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Категория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Проведение ГВЭ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Проведение ГВЭ по русскому языку </a:t>
                      </a:r>
                      <a:endParaRPr lang="en-US" sz="1200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(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письменная форма)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5364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Письменная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Устная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Сжатое изложение с творческим заданием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Диктант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Осложнённое списывание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</a:tr>
              <a:tr h="83060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Обучающиеся в специальных учебно-воспитательных учреждениях закрытого типа, а также в учреждениях, исполняющих наказание в виде лишения свободы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</a:tr>
              <a:tr h="54470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Лица, обучающиеся по состоянию здоровья на дому, в медицинской </a:t>
                      </a:r>
                      <a:r>
                        <a:rPr lang="ru-RU" sz="1200" dirty="0" smtClean="0">
                          <a:solidFill>
                            <a:schemeClr val="tx1"/>
                          </a:solidFill>
                          <a:effectLst/>
                        </a:rPr>
                        <a:t>организации</a:t>
                      </a:r>
                      <a:r>
                        <a:rPr lang="en-US" sz="1200" dirty="0" smtClean="0">
                          <a:solidFill>
                            <a:schemeClr val="tx1"/>
                          </a:solidFill>
                          <a:effectLst/>
                        </a:rPr>
                        <a:t>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нет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</a:tr>
              <a:tr h="179099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Участники ГВЭ с ОВЗ, участники ГВЭ – дети-инвалиды и инвалиды: с нарушениями опорно-двигательного аппарата; глухие, слабослышащие, позднооглохшие и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</a:rPr>
                        <a:t>кохлеарно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-имплантированные; слепые, слабовидящие и поздно-ослепшие; участники ГВЭ с задержкой психического развития; участники ГВЭ с тяжёлыми нарушениями речи; участники ГВЭ, которым требуется создание особых условий (с диабетом, онкологическими заболеваниями, астмой и др.)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</a:tr>
              <a:tr h="65364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Участники ГВЭ с ОВЗ, участники ГВЭ – дети-инвалиды и инвалиды с расстройствами аутистического спектра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да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да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нет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31642" marR="31642" marT="0" marB="0" anchor="ctr"/>
                </a:tc>
              </a:tr>
            </a:tbl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447260" y="6088222"/>
            <a:ext cx="917381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* </a:t>
            </a:r>
            <a:r>
              <a:rPr lang="ru-RU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При </a:t>
            </a: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организации экзамена на дому, в медицинской организации – заключение медицинской организации и рекомендации ПМПК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327699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9728"/>
            <a:ext cx="8596668" cy="7133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Заказ КИМ </a:t>
            </a:r>
            <a:r>
              <a:rPr lang="ru-RU" sz="2400" b="1" dirty="0"/>
              <a:t>ГВЭ</a:t>
            </a:r>
            <a:endParaRPr lang="ru-RU" sz="24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573932"/>
            <a:ext cx="12192000" cy="3763878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521692" y="4568003"/>
            <a:ext cx="8097014" cy="15855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два дня до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экзамена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специалист МСУ передает руководителю ППЭ: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1) количество «особенных»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детей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распределенных в пункт 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2) их особенности;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3) ПОФАМИЛЬНОЕ 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распределение ВАРИАНТОВ КИМ.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3995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3" y="311285"/>
            <a:ext cx="8596668" cy="713362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/>
              <a:t>ГВЭ по русскому языку в письменной форме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87275" y="1112197"/>
            <a:ext cx="9176785" cy="3876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Рассадка </a:t>
            </a:r>
            <a:r>
              <a:rPr lang="ru-RU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по разным аудиториям: 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а) аудитории для проведения сжатого изложения с творческим заданием: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аудитория, в которой изложение читается организатором;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аудитория, в которой текст изложения выдается для прочтения участникам ГВЭ;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аудитория, в которой текст изложения выдается для прочтения участникам ГВЭ и читается организатором;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аудитория, в которой осуществляется </a:t>
            </a:r>
            <a:r>
              <a:rPr lang="ru-RU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сурдоперевод</a:t>
            </a: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текста изложения;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б) аудитория для проведения ГВЭ по русскому языку в форме осложнённого списывания;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в) аудитория для проведения диктанта.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714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0134" y="526342"/>
            <a:ext cx="9293518" cy="5806364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sz="1900" b="1" dirty="0">
                <a:solidFill>
                  <a:srgbClr val="FF0000"/>
                </a:solidFill>
              </a:rPr>
              <a:t>Организационные особенности проведения ГВЭ по русскому языку в форме сжатого изложения с творческим заданием</a:t>
            </a:r>
            <a:endParaRPr lang="ru-RU" sz="1900" dirty="0">
              <a:solidFill>
                <a:srgbClr val="FF0000"/>
              </a:solidFill>
            </a:endParaRPr>
          </a:p>
          <a:p>
            <a:r>
              <a:rPr lang="ru-RU" sz="1900" dirty="0" smtClean="0"/>
              <a:t>В </a:t>
            </a:r>
            <a:r>
              <a:rPr lang="ru-RU" sz="1900" dirty="0"/>
              <a:t>качестве организатора привлекается специалист (например, учитель начальных классов), владеющий методикой проведения экзамена в форме изложения. </a:t>
            </a:r>
          </a:p>
          <a:p>
            <a:r>
              <a:rPr lang="ru-RU" sz="1900" dirty="0"/>
              <a:t>Творческое задание должно быть прочитано. Кроме того, его необходимо записать на доске и (или) распечатать для каждого участника ГВЭ.</a:t>
            </a:r>
          </a:p>
          <a:p>
            <a:pPr marL="0" indent="0" algn="ctr">
              <a:buNone/>
            </a:pPr>
            <a:r>
              <a:rPr lang="ru-RU" sz="1900" b="1" dirty="0">
                <a:solidFill>
                  <a:srgbClr val="FF0000"/>
                </a:solidFill>
              </a:rPr>
              <a:t>Сжатое изложение по прослушанному тексту с творческим заданием </a:t>
            </a:r>
          </a:p>
          <a:p>
            <a:pPr marL="0" indent="0" algn="ctr">
              <a:buNone/>
            </a:pPr>
            <a:r>
              <a:rPr lang="ru-RU" sz="1900" b="1" dirty="0">
                <a:solidFill>
                  <a:srgbClr val="FF0000"/>
                </a:solidFill>
              </a:rPr>
              <a:t>(100-е и 200-е номера вариантов) </a:t>
            </a:r>
          </a:p>
          <a:p>
            <a:r>
              <a:rPr lang="ru-RU" sz="1900" dirty="0"/>
              <a:t>Текст для изложения читается организатором в аудитории дважды с интервалом между прочтениями текста 10 минут. В это время участники ГВЭ могут работать с черновиками, выписывая ключевые слова, составляя план изложения (записывать под диктовку текст изложения в черновики не разрешается). </a:t>
            </a:r>
          </a:p>
          <a:p>
            <a:r>
              <a:rPr lang="ru-RU" sz="1900" dirty="0"/>
              <a:t>Текст творческого задания для слабовидящих участников ГВЭ при необходимости копируется в увеличенном размере в день проведения экзамена в аудитории в присутствии членов ГЭК. Текст творческого задания для слепых участников ГВЭ оформляется рельефно-точечным шрифтом Брайля.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9468846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01559" y="0"/>
            <a:ext cx="9299642" cy="68643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</a:pPr>
            <a:r>
              <a:rPr lang="ru-RU" sz="1600" b="1" dirty="0">
                <a:solidFill>
                  <a:srgbClr val="FF0000"/>
                </a:solidFill>
              </a:rPr>
              <a:t>Сжатое изложение по прочитанному тексту с творческим заданием </a:t>
            </a:r>
          </a:p>
          <a:p>
            <a:pPr algn="ctr">
              <a:lnSpc>
                <a:spcPct val="115000"/>
              </a:lnSpc>
            </a:pPr>
            <a:r>
              <a:rPr lang="ru-RU" sz="1600" b="1" dirty="0">
                <a:solidFill>
                  <a:srgbClr val="FF0000"/>
                </a:solidFill>
              </a:rPr>
              <a:t>(300-е номера вариантов)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для изложения выдается для чтения и проведения подготовительной работы на 40 минут.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для изложения организатором не зачитывается.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это время участники ГВЭ могут работать с черновиками, выписывая ключевые слова, составляя план изложения (записывать под диктовку текст изложения в черновики не разрешается).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 истечении 40 минут организатор в аудитории забирает текст для изложения и участники ГВЭ приступают к написанию изложения.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По желанию глухих, слабослышащих, </a:t>
            </a:r>
            <a:r>
              <a:rPr lang="ru-RU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позднооглоших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и </a:t>
            </a:r>
            <a:r>
              <a:rPr lang="ru-RU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кохлеарно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-имплантированных участников ГВЭ может быть осуществлен </a:t>
            </a:r>
            <a:r>
              <a:rPr lang="ru-RU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сурдоперевод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текста для изложения (вместо выдачи текста для изложения на 40 минут). О необходимости обеспечения </a:t>
            </a:r>
            <a:r>
              <a:rPr lang="ru-RU" sz="16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сурдоперевода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текста для изложения сообщается во время подачи заявления об участии в ГВЭ. Сурдопедагоги не должны вести данный учебный предмет.</a:t>
            </a:r>
          </a:p>
          <a:p>
            <a:pPr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</a:rPr>
              <a:t>Сжатое изложение по прослушанному и прочитанному тексту с творческим заданием (400-е номера вариантов)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Текст для изложения выдается для чтения и проведения подготовительной работы на 40 минут.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Вместе с тем указанный текст читается организатором в аудитории дважды с интервалом между прочтениями текста 10 минут. </a:t>
            </a:r>
          </a:p>
          <a:p>
            <a:pPr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В это время участники ГВЭ могут работать с черновиками, выписывая ключевые слова, составляя план изложения (записывать под диктовку текст изложения в черновики не разрешается).</a:t>
            </a:r>
          </a:p>
        </p:txBody>
      </p:sp>
    </p:spTree>
    <p:extLst>
      <p:ext uri="{BB962C8B-B14F-4D97-AF65-F5344CB8AC3E}">
        <p14:creationId xmlns:p14="http://schemas.microsoft.com/office/powerpoint/2010/main" val="37869932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188" y="103763"/>
            <a:ext cx="9050266" cy="547991"/>
          </a:xfrm>
        </p:spPr>
        <p:txBody>
          <a:bodyPr>
            <a:normAutofit/>
          </a:bodyPr>
          <a:lstStyle/>
          <a:p>
            <a:r>
              <a:rPr lang="en-US" sz="2000" dirty="0"/>
              <a:t>https://doc.fipi.ru/gve/gve-9/2024/spec_ru_pism_gve-9_2024.pdf</a:t>
            </a:r>
            <a:endParaRPr lang="ru-RU" sz="2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1659" y="465507"/>
            <a:ext cx="4795991" cy="63599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8752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3933" y="787230"/>
            <a:ext cx="8725711" cy="17912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15000"/>
              </a:lnSpc>
              <a:spcAft>
                <a:spcPts val="0"/>
              </a:spcAft>
            </a:pPr>
            <a:r>
              <a:rPr lang="ru-RU" sz="1600" b="1" dirty="0">
                <a:solidFill>
                  <a:srgbClr val="FF0000"/>
                </a:solidFill>
              </a:rPr>
              <a:t>Особенности ГВЭ по математике в письменной форме</a:t>
            </a:r>
          </a:p>
          <a:p>
            <a:pPr indent="450215" algn="just">
              <a:lnSpc>
                <a:spcPct val="115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Участники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ГВЭ могут быть распределены в одну аудиторию. В распределении обязательно указывается группа номеров вариантов КИМ. </a:t>
            </a:r>
          </a:p>
          <a:p>
            <a:pPr indent="450215" algn="just">
              <a:lnSpc>
                <a:spcPct val="115000"/>
              </a:lnSpc>
            </a:pPr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В </a:t>
            </a:r>
            <a:r>
              <a:rPr lang="ru-RU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случае если участники ГВЭ имеют сопутствующие формы заболеваний (нарушения слуха, зрения и (или) речи) – выбор группы вариантов КИМ по математике определяется в том числе с учетом характеристик КИМ. </a:t>
            </a:r>
          </a:p>
        </p:txBody>
      </p:sp>
    </p:spTree>
    <p:extLst>
      <p:ext uri="{BB962C8B-B14F-4D97-AF65-F5344CB8AC3E}">
        <p14:creationId xmlns:p14="http://schemas.microsoft.com/office/powerpoint/2010/main" val="12900798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308042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Дополнительные материалы, которые можно использовать на ГИА по отдельным учебным предметам</a:t>
            </a:r>
            <a:endParaRPr lang="ru-RU" sz="2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728571"/>
              </p:ext>
            </p:extLst>
          </p:nvPr>
        </p:nvGraphicFramePr>
        <p:xfrm>
          <a:off x="1117407" y="1985054"/>
          <a:ext cx="8454609" cy="26896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10619"/>
                <a:gridCol w="1935804"/>
                <a:gridCol w="2227634"/>
                <a:gridCol w="2480552"/>
              </a:tblGrid>
              <a:tr h="592776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Учебный предмет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Форма ГИА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991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ОГЭ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ГВЭ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(письменная </a:t>
                      </a:r>
                      <a:r>
                        <a:rPr lang="ru-RU" sz="1400" dirty="0">
                          <a:effectLst/>
                        </a:rPr>
                        <a:t>форма)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ГВЭ </a:t>
                      </a:r>
                      <a:endParaRPr lang="ru-RU" sz="1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</a:rPr>
                        <a:t>(устная </a:t>
                      </a:r>
                      <a:r>
                        <a:rPr lang="ru-RU" sz="1400" dirty="0">
                          <a:effectLst/>
                        </a:rPr>
                        <a:t>форма)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9910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Русский язык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орфографический словарь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орфографический и толковый словари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используются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898652">
                <a:tc>
                  <a:txBody>
                    <a:bodyPr/>
                    <a:lstStyle/>
                    <a:p>
                      <a:pPr indent="-90170"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Математика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3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линейка, не содержащая справочной информации; справочные материалы, содержащие основные формулы курса математики образовательной программы основного общего образования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5413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0179"/>
            <a:ext cx="8816862" cy="4327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ГИА </a:t>
            </a:r>
            <a:r>
              <a:rPr lang="ru-RU" dirty="0"/>
              <a:t>проводится:</a:t>
            </a:r>
          </a:p>
          <a:p>
            <a:r>
              <a:rPr lang="ru-RU" dirty="0" smtClean="0"/>
              <a:t>в </a:t>
            </a:r>
            <a:r>
              <a:rPr lang="ru-RU" dirty="0"/>
              <a:t>форме основного государственного </a:t>
            </a:r>
            <a:r>
              <a:rPr lang="ru-RU" dirty="0" smtClean="0"/>
              <a:t>экзамена (ОГЭ)</a:t>
            </a:r>
          </a:p>
          <a:p>
            <a:r>
              <a:rPr lang="ru-RU" dirty="0" smtClean="0"/>
              <a:t>в форме </a:t>
            </a:r>
            <a:r>
              <a:rPr lang="ru-RU" dirty="0"/>
              <a:t>государственного выпускного экзамена </a:t>
            </a:r>
            <a:r>
              <a:rPr lang="ru-RU" dirty="0" smtClean="0"/>
              <a:t>(ГВЭ</a:t>
            </a:r>
            <a:r>
              <a:rPr lang="ru-RU" dirty="0"/>
              <a:t>) </a:t>
            </a:r>
            <a:r>
              <a:rPr lang="ru-RU" dirty="0" smtClean="0"/>
              <a:t>- </a:t>
            </a:r>
            <a:r>
              <a:rPr lang="ru-RU" dirty="0"/>
              <a:t>для обучающихся в специальных учебно-воспитательных учреждениях закрытого типа, а также в учреждениях, исполняющих наказание в виде лишения свободы, для обучающихся с ограниченными возможностями здоровья, для экстернов с ограниченными возможностями здоровья, для обучающихся - детей-инвалидов и инвалидов, для экстернов - детей-инвалидов и </a:t>
            </a:r>
            <a:r>
              <a:rPr lang="ru-RU" dirty="0" smtClean="0"/>
              <a:t>инвалидов. Допускается выбор ОГЭ, а также сочетание </a:t>
            </a:r>
            <a:r>
              <a:rPr lang="ru-RU" dirty="0"/>
              <a:t>форм </a:t>
            </a:r>
            <a:r>
              <a:rPr lang="ru-RU" dirty="0" smtClean="0"/>
              <a:t>ОГЭ </a:t>
            </a:r>
            <a:r>
              <a:rPr lang="ru-RU" dirty="0"/>
              <a:t>и </a:t>
            </a:r>
            <a:r>
              <a:rPr lang="ru-RU" dirty="0" smtClean="0"/>
              <a:t>ГВЭ.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362"/>
          </a:xfrm>
        </p:spPr>
        <p:txBody>
          <a:bodyPr/>
          <a:lstStyle/>
          <a:p>
            <a:r>
              <a:rPr lang="ru-RU" dirty="0" smtClean="0"/>
              <a:t>п. 6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66698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1482" y="111665"/>
            <a:ext cx="7129361" cy="3427347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9075" y="2790825"/>
            <a:ext cx="8162925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189987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2584" y="103762"/>
            <a:ext cx="9400521" cy="1320800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Приложение № 8 к письму </a:t>
            </a:r>
            <a:r>
              <a:rPr lang="ru-RU" sz="1800" dirty="0" err="1" smtClean="0"/>
              <a:t>Рособрнадзора</a:t>
            </a:r>
            <a:r>
              <a:rPr lang="ru-RU" sz="1800" dirty="0" smtClean="0"/>
              <a:t> от 6 февраля 2024 г. № 04-28. </a:t>
            </a:r>
            <a:r>
              <a:rPr lang="ru-RU" sz="1800" b="1" dirty="0" smtClean="0"/>
              <a:t>Методические рекомендации по организации и проведению государственной итоговой аттестации по образовательным программам основного общего и среднего общего образования для лиц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с ограниченными возможностями здоровья, детей-инвалидов и инвалидов в 2024 году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2"/>
          <p:cNvSpPr>
            <a:spLocks noGrp="1"/>
          </p:cNvSpPr>
          <p:nvPr>
            <p:ph idx="1"/>
          </p:nvPr>
        </p:nvSpPr>
        <p:spPr>
          <a:xfrm>
            <a:off x="336865" y="1352145"/>
            <a:ext cx="9410249" cy="5418306"/>
          </a:xfrm>
        </p:spPr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ru-RU" dirty="0"/>
              <a:t>Рекомендуется организовывать специализированные (отдельные) аудитории для участников экзаменов следующих категорий нозологических групп:</a:t>
            </a:r>
          </a:p>
          <a:p>
            <a:pPr marL="0" indent="0">
              <a:buNone/>
            </a:pPr>
            <a:r>
              <a:rPr lang="ru-RU" dirty="0"/>
              <a:t>а) слепых, </a:t>
            </a:r>
            <a:r>
              <a:rPr lang="ru-RU" dirty="0" err="1"/>
              <a:t>поздноослепших</a:t>
            </a:r>
            <a:r>
              <a:rPr lang="ru-RU" dirty="0"/>
              <a:t>, слабовидящих, владеющих шрифтом Брайля;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б</a:t>
            </a:r>
            <a:r>
              <a:rPr lang="ru-RU" dirty="0"/>
              <a:t>) слабовидящих;</a:t>
            </a:r>
          </a:p>
          <a:p>
            <a:pPr marL="0" indent="0">
              <a:buNone/>
            </a:pPr>
            <a:r>
              <a:rPr lang="ru-RU" dirty="0"/>
              <a:t>в) глухих;</a:t>
            </a:r>
          </a:p>
          <a:p>
            <a:pPr marL="0" indent="0">
              <a:buNone/>
            </a:pPr>
            <a:r>
              <a:rPr lang="ru-RU" dirty="0"/>
              <a:t>г) слабослышащих, позднооглохших, </a:t>
            </a:r>
            <a:r>
              <a:rPr lang="ru-RU" dirty="0" err="1"/>
              <a:t>кохлеарно</a:t>
            </a:r>
            <a:r>
              <a:rPr lang="ru-RU" dirty="0"/>
              <a:t> имплантированных; д) с нарушениями опорно-двигательного аппарата;</a:t>
            </a:r>
          </a:p>
          <a:p>
            <a:pPr marL="0" indent="0">
              <a:buNone/>
            </a:pPr>
            <a:r>
              <a:rPr lang="ru-RU" dirty="0"/>
              <a:t>е) с расстройствами аутистического спектра;</a:t>
            </a:r>
          </a:p>
          <a:p>
            <a:pPr marL="0" indent="0">
              <a:buNone/>
            </a:pPr>
            <a:r>
              <a:rPr lang="ru-RU" dirty="0"/>
              <a:t>ж) с тяжелыми нарушениями речи (при проведении ГИА-9);</a:t>
            </a:r>
          </a:p>
          <a:p>
            <a:pPr marL="0" indent="0">
              <a:buNone/>
            </a:pPr>
            <a:r>
              <a:rPr lang="ru-RU" dirty="0"/>
              <a:t>з) с задержкой психического развития (при проведении ГИА-9);</a:t>
            </a:r>
          </a:p>
          <a:p>
            <a:pPr marL="0" indent="0">
              <a:buNone/>
            </a:pPr>
            <a:r>
              <a:rPr lang="ru-RU" dirty="0"/>
              <a:t>и) иных категорий участников экзамена, которым требуется создание особых условий (диабет, онкология, астма и др</a:t>
            </a:r>
            <a:r>
              <a:rPr lang="ru-RU" dirty="0" smtClean="0"/>
              <a:t>.).</a:t>
            </a:r>
          </a:p>
          <a:p>
            <a:pPr marL="0" indent="0">
              <a:buNone/>
            </a:pPr>
            <a:r>
              <a:rPr lang="ru-RU" dirty="0">
                <a:solidFill>
                  <a:srgbClr val="FF0000"/>
                </a:solidFill>
              </a:rPr>
              <a:t>Допускается нахождение в одной аудитории участников экзаменов, относящихся к разным нозологическим </a:t>
            </a:r>
            <a:r>
              <a:rPr lang="ru-RU" dirty="0" smtClean="0">
                <a:solidFill>
                  <a:srgbClr val="FF0000"/>
                </a:solidFill>
              </a:rPr>
              <a:t>группам</a:t>
            </a:r>
            <a:r>
              <a:rPr lang="ru-RU" dirty="0" smtClean="0"/>
              <a:t>: например</a:t>
            </a:r>
            <a:r>
              <a:rPr lang="ru-RU" dirty="0"/>
              <a:t>, в одной аудитории могут находиться слабослышащие участники экзамена и участники экзамена с тяжелыми нарушениями речи, слабослышащие участники экзамена и участники экзамена с расстройствами аутистического </a:t>
            </a:r>
            <a:r>
              <a:rPr lang="ru-RU" dirty="0" smtClean="0"/>
              <a:t>спектра.</a:t>
            </a:r>
          </a:p>
          <a:p>
            <a:pPr marL="0" indent="0">
              <a:buNone/>
            </a:pPr>
            <a:r>
              <a:rPr lang="ru-RU" dirty="0"/>
              <a:t>Рекомендуется размещать в аудитории </a:t>
            </a:r>
            <a:r>
              <a:rPr lang="ru-RU" dirty="0">
                <a:solidFill>
                  <a:srgbClr val="FF0000"/>
                </a:solidFill>
              </a:rPr>
              <a:t>не более 5 участников экзамена</a:t>
            </a:r>
            <a:r>
              <a:rPr lang="ru-RU" dirty="0"/>
              <a:t>, сдающих экзамен с помощью ассистента.</a:t>
            </a:r>
          </a:p>
        </p:txBody>
      </p:sp>
    </p:spTree>
    <p:extLst>
      <p:ext uri="{BB962C8B-B14F-4D97-AF65-F5344CB8AC3E}">
        <p14:creationId xmlns:p14="http://schemas.microsoft.com/office/powerpoint/2010/main" val="33604381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161768" y="162128"/>
            <a:ext cx="9264334" cy="1320800"/>
          </a:xfrm>
        </p:spPr>
        <p:txBody>
          <a:bodyPr>
            <a:normAutofit fontScale="90000"/>
          </a:bodyPr>
          <a:lstStyle/>
          <a:p>
            <a:r>
              <a:rPr lang="ru-RU" sz="1800" dirty="0" smtClean="0"/>
              <a:t>Приложение № 8 к письму </a:t>
            </a:r>
            <a:r>
              <a:rPr lang="ru-RU" sz="1800" dirty="0" err="1" smtClean="0"/>
              <a:t>Рособрнадзора</a:t>
            </a:r>
            <a:r>
              <a:rPr lang="ru-RU" sz="1800" dirty="0" smtClean="0"/>
              <a:t> от 6 февраля 2024 г. № 04-28. </a:t>
            </a:r>
            <a:r>
              <a:rPr lang="ru-RU" sz="1800" b="1" dirty="0" smtClean="0"/>
              <a:t>Методические рекомендации по организации и проведению государственной итоговой аттестации по образовательным программам основного общего и среднего общего образования для лиц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b="1" dirty="0" smtClean="0"/>
              <a:t>с ограниченными возможностями здоровья, детей-инвалидов и инвалидов в 2024 году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336866" y="1352145"/>
            <a:ext cx="9643714" cy="5408578"/>
          </a:xfrm>
        </p:spPr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ru-RU" sz="2000" b="1" dirty="0" smtClean="0"/>
              <a:t>П. 1.1. Подготовительный этап</a:t>
            </a:r>
          </a:p>
          <a:p>
            <a:pPr marL="0" indent="0">
              <a:buNone/>
            </a:pPr>
            <a:r>
              <a:rPr lang="ru-RU" sz="2000" dirty="0">
                <a:solidFill>
                  <a:srgbClr val="FF0000"/>
                </a:solidFill>
              </a:rPr>
              <a:t>б) для слабовидящих участников экзаменов:</a:t>
            </a:r>
          </a:p>
          <a:p>
            <a:pPr marL="0" indent="0">
              <a:buNone/>
            </a:pPr>
            <a:r>
              <a:rPr lang="ru-RU" sz="2000" dirty="0"/>
              <a:t>подготовить в необходимом количестве пакеты размером формата А3 для масштабированных ЭМ</a:t>
            </a:r>
            <a:r>
              <a:rPr lang="ru-RU" sz="2000" dirty="0" smtClean="0"/>
              <a:t>; </a:t>
            </a:r>
          </a:p>
          <a:p>
            <a:pPr marL="0" indent="0">
              <a:buNone/>
            </a:pPr>
            <a:r>
              <a:rPr lang="ru-RU" sz="2000" dirty="0"/>
              <a:t>подготовить в необходимом количестве техническое оборудование для масштабирования ЭМ до формата </a:t>
            </a:r>
            <a:r>
              <a:rPr lang="ru-RU" sz="2000" dirty="0" smtClean="0"/>
              <a:t>А3;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подготовить в необходимом количестве увеличительные устройства (лупа или иное увеличительное устройство</a:t>
            </a:r>
            <a:r>
              <a:rPr lang="ru-RU" sz="2000" dirty="0" smtClean="0"/>
              <a:t>)</a:t>
            </a:r>
          </a:p>
          <a:p>
            <a:pPr marL="0" indent="0">
              <a:buNone/>
            </a:pPr>
            <a:r>
              <a:rPr lang="ru-RU" sz="2000" b="1" dirty="0" smtClean="0"/>
              <a:t>П. 1.3. Проведение экзамена</a:t>
            </a:r>
          </a:p>
          <a:p>
            <a:pPr marL="0" indent="0">
              <a:buNone/>
            </a:pPr>
            <a:r>
              <a:rPr lang="ru-RU" sz="2000" dirty="0" smtClean="0"/>
              <a:t>Для </a:t>
            </a:r>
            <a:r>
              <a:rPr lang="ru-RU" sz="2000" dirty="0">
                <a:solidFill>
                  <a:srgbClr val="FF0000"/>
                </a:solidFill>
              </a:rPr>
              <a:t>слабовидящих</a:t>
            </a:r>
            <a:r>
              <a:rPr lang="ru-RU" sz="2000" dirty="0"/>
              <a:t> участников экзаменов каждый час объявляется время до конца экзамена</a:t>
            </a:r>
            <a:r>
              <a:rPr lang="ru-RU" sz="2000" dirty="0" smtClean="0"/>
              <a:t>.</a:t>
            </a:r>
          </a:p>
          <a:p>
            <a:pPr marL="0" indent="0">
              <a:buNone/>
            </a:pPr>
            <a:r>
              <a:rPr lang="ru-RU" sz="2000" b="1" dirty="0" smtClean="0"/>
              <a:t>П. 1.4. Завершение экзамена</a:t>
            </a:r>
          </a:p>
          <a:p>
            <a:pPr marL="0" indent="0">
              <a:buNone/>
            </a:pPr>
            <a:r>
              <a:rPr lang="ru-RU" sz="2000" dirty="0" smtClean="0"/>
              <a:t>организаторы </a:t>
            </a:r>
            <a:r>
              <a:rPr lang="ru-RU" sz="2000" dirty="0"/>
              <a:t>в аудитории собирают использованные КИМ (стандартного размера и масштабированные до формата А3). Бланки ответов, ДБО (при их использовании) и черновики остаются на рабочих местах участников экзаменов. Использованные КИМ стандартного размера запечатываются в стандартный пакет. Использованные масштабированные до формата А3 КИМ – в конверт А3;</a:t>
            </a:r>
          </a:p>
          <a:p>
            <a:pPr marL="0" indent="0">
              <a:buNone/>
            </a:pPr>
            <a:r>
              <a:rPr lang="ru-RU" sz="2000" dirty="0" smtClean="0"/>
              <a:t>в </a:t>
            </a:r>
            <a:r>
              <a:rPr lang="ru-RU" sz="2000" dirty="0"/>
              <a:t>присутствии члена(-</a:t>
            </a:r>
            <a:r>
              <a:rPr lang="ru-RU" sz="2000" dirty="0" err="1"/>
              <a:t>ов</a:t>
            </a:r>
            <a:r>
              <a:rPr lang="ru-RU" sz="2000" dirty="0"/>
              <a:t>) ГЭК и общественных наблюдателей (при наличии) ассистенты переносят ответы с масштабированных до формата А3 бланков ответов, ДБО (при использовании), черновиков на бланки ответов, ДБО стандартного размера в ПОЛНОМ соответствии с ответами участников </a:t>
            </a:r>
            <a:r>
              <a:rPr lang="ru-RU" sz="2000" dirty="0" smtClean="0"/>
              <a:t>экзамена.</a:t>
            </a:r>
            <a:endParaRPr lang="ru-RU" sz="2000" dirty="0"/>
          </a:p>
          <a:p>
            <a:pPr marL="0" indent="0">
              <a:buNone/>
            </a:pPr>
            <a:r>
              <a:rPr lang="ru-RU" sz="2000" dirty="0"/>
              <a:t>При переносе ответов в поле «Подпись участника» ассистент пишет «Копия верна» и ставит свою подпись;</a:t>
            </a:r>
          </a:p>
          <a:p>
            <a:pPr marL="0" indent="0">
              <a:buNone/>
            </a:pPr>
            <a:r>
              <a:rPr lang="ru-RU" sz="2000" dirty="0" smtClean="0"/>
              <a:t>По </a:t>
            </a:r>
            <a:r>
              <a:rPr lang="ru-RU" sz="2000" dirty="0"/>
              <a:t>окончании переноса ответов организатор в аудитории запечатывает бланки ответов, ДБО стандартного размера в стандартные пакеты, масштабированные до формата А3 – в пакеты формата А3, использованные участником экзамена черновики – в отдельный конверт.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lv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16980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7144" y="0"/>
            <a:ext cx="12279143" cy="6960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056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0179"/>
            <a:ext cx="8816862" cy="43272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участников ГИА с ограниченными возможностями здоровья, участников ГИА - детей-инвалидов и инвалидов ГИА </a:t>
            </a:r>
            <a:r>
              <a:rPr lang="ru-RU" u="sng" dirty="0"/>
              <a:t>по их желанию</a:t>
            </a:r>
            <a:r>
              <a:rPr lang="ru-RU" dirty="0"/>
              <a:t> проводится только по обязательным учебным </a:t>
            </a:r>
            <a:r>
              <a:rPr lang="ru-RU" dirty="0" smtClean="0"/>
              <a:t>предметам (русский язык и математика)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362"/>
          </a:xfrm>
        </p:spPr>
        <p:txBody>
          <a:bodyPr/>
          <a:lstStyle/>
          <a:p>
            <a:r>
              <a:rPr lang="ru-RU" dirty="0" smtClean="0"/>
              <a:t>п. 8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94561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80179"/>
            <a:ext cx="8816862" cy="25081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Обучающиеся с ограниченными возможностями здоровья, экстерны с ограниченными возможностями здоровья при подаче заявления об участии в ГИА предъявляют оригинал или надлежащим образом заверенную копию </a:t>
            </a:r>
            <a:r>
              <a:rPr lang="ru-RU" dirty="0" smtClean="0">
                <a:solidFill>
                  <a:srgbClr val="FF0000"/>
                </a:solidFill>
              </a:rPr>
              <a:t>рекомендаций </a:t>
            </a:r>
            <a:r>
              <a:rPr lang="ru-RU" dirty="0">
                <a:solidFill>
                  <a:srgbClr val="FF0000"/>
                </a:solidFill>
              </a:rPr>
              <a:t>психолого-медико-педагогической </a:t>
            </a:r>
            <a:r>
              <a:rPr lang="ru-RU" dirty="0" smtClean="0">
                <a:solidFill>
                  <a:srgbClr val="FF0000"/>
                </a:solidFill>
              </a:rPr>
              <a:t>комиссии</a:t>
            </a:r>
            <a:r>
              <a:rPr lang="ru-RU" dirty="0" smtClean="0"/>
              <a:t>, </a:t>
            </a:r>
            <a:r>
              <a:rPr lang="ru-RU" dirty="0"/>
              <a:t>а обучающиеся - дети-инвалиды и инвалиды, экстерны - дети-инвалиды и инвалиды - оригинал или надлежащим образом заверенную копию </a:t>
            </a:r>
            <a:r>
              <a:rPr lang="ru-RU" dirty="0">
                <a:solidFill>
                  <a:srgbClr val="FF0000"/>
                </a:solidFill>
              </a:rPr>
              <a:t>справки, подтверждающей факт установления инвалидности</a:t>
            </a:r>
            <a:r>
              <a:rPr lang="ru-RU" dirty="0"/>
              <a:t>, выданной федеральным государственным учреждением медико-социальной </a:t>
            </a:r>
            <a:r>
              <a:rPr lang="ru-RU" dirty="0" smtClean="0"/>
              <a:t>экспертизы</a:t>
            </a: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362"/>
          </a:xfrm>
        </p:spPr>
        <p:txBody>
          <a:bodyPr/>
          <a:lstStyle/>
          <a:p>
            <a:r>
              <a:rPr lang="ru-RU" dirty="0" smtClean="0"/>
              <a:t>п. 13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823425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001949"/>
            <a:ext cx="9060053" cy="376303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/>
              <a:t>Для участников ГИА с ограниченными возможностями здоровья, участников ГИА - детей-инвалидов и инвалидов, а также лиц, обучающихся по состоянию здоровья на дому, в образовательных организациях, в том числе санаторно-курортных, в которых проводятся необходимые лечебные, реабилитационные и оздоровительные мероприятия для нуждающихся в длительном лечении, ОИВ, учредители и загранучреждения </a:t>
            </a:r>
            <a:r>
              <a:rPr lang="ru-RU" dirty="0">
                <a:solidFill>
                  <a:srgbClr val="FF0000"/>
                </a:solidFill>
              </a:rPr>
              <a:t>организуют проведение экзаменов в условиях, </a:t>
            </a:r>
            <a:r>
              <a:rPr lang="ru-RU" dirty="0" smtClean="0">
                <a:solidFill>
                  <a:srgbClr val="FF0000"/>
                </a:solidFill>
              </a:rPr>
              <a:t>учитывающих </a:t>
            </a:r>
            <a:r>
              <a:rPr lang="ru-RU" dirty="0">
                <a:solidFill>
                  <a:srgbClr val="FF0000"/>
                </a:solidFill>
              </a:rPr>
              <a:t>состояние их здоровья, особенности психофизического развития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ru-RU" dirty="0" smtClean="0"/>
              <a:t>Основанием </a:t>
            </a:r>
            <a:r>
              <a:rPr lang="ru-RU" dirty="0"/>
              <a:t>для организации </a:t>
            </a:r>
            <a:r>
              <a:rPr lang="ru-RU" dirty="0">
                <a:solidFill>
                  <a:srgbClr val="FF0000"/>
                </a:solidFill>
              </a:rPr>
              <a:t>экзамена на дому</a:t>
            </a:r>
            <a:r>
              <a:rPr lang="ru-RU" dirty="0"/>
              <a:t>, в медицинской организации является заключение медицинской организации и оригинал или надлежащим образом заверенная копия рекомендаций ПМПК.</a:t>
            </a:r>
          </a:p>
          <a:p>
            <a:pPr marL="0" indent="0">
              <a:buNone/>
            </a:pP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288587"/>
            <a:ext cx="8596668" cy="713362"/>
          </a:xfrm>
        </p:spPr>
        <p:txBody>
          <a:bodyPr/>
          <a:lstStyle/>
          <a:p>
            <a:r>
              <a:rPr lang="ru-RU" dirty="0" smtClean="0"/>
              <a:t>п. 49 Порядка ГИА-9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751913" y="4051617"/>
            <a:ext cx="8596668" cy="71336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dirty="0" smtClean="0"/>
              <a:t>п. 51 Порядка ГИА-9</a:t>
            </a:r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677334" y="4764979"/>
            <a:ext cx="9060053" cy="18887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dirty="0"/>
              <a:t>Информация о количестве участников ГИА, указанных в пункте 49 Порядка, в ППЭ и о необходимости организации проведения экзаменов в условиях, учитывающих состояние их здоровья, особенности психофизического развития, направляется ОИВ, учредителями и загранучреждениями </a:t>
            </a:r>
            <a:r>
              <a:rPr lang="ru-RU" dirty="0">
                <a:solidFill>
                  <a:srgbClr val="FF0000"/>
                </a:solidFill>
              </a:rPr>
              <a:t>в ППЭ не позднее двух рабочих дней </a:t>
            </a:r>
            <a:r>
              <a:rPr lang="ru-RU" dirty="0"/>
              <a:t>до дня проведения экзамена по соответствующему учебному предмету.</a:t>
            </a:r>
          </a:p>
        </p:txBody>
      </p:sp>
    </p:spTree>
    <p:extLst>
      <p:ext uri="{BB962C8B-B14F-4D97-AF65-F5344CB8AC3E}">
        <p14:creationId xmlns:p14="http://schemas.microsoft.com/office/powerpoint/2010/main" val="3634958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480179"/>
            <a:ext cx="9060053" cy="483307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/>
              <a:t>ОИВ, учредители и загранучреждения обеспечивают создание следующих условий проведения ГИА</a:t>
            </a:r>
            <a:r>
              <a:rPr lang="ru-RU" dirty="0" smtClean="0"/>
              <a:t>:</a:t>
            </a:r>
          </a:p>
          <a:p>
            <a:r>
              <a:rPr lang="ru-RU" dirty="0" smtClean="0"/>
              <a:t>проведение </a:t>
            </a:r>
            <a:r>
              <a:rPr lang="ru-RU" dirty="0"/>
              <a:t>ГИА в форме ГВЭ по всем учебным предметам </a:t>
            </a:r>
            <a:r>
              <a:rPr lang="ru-RU" dirty="0">
                <a:solidFill>
                  <a:srgbClr val="FF0000"/>
                </a:solidFill>
              </a:rPr>
              <a:t>в устной форме </a:t>
            </a:r>
            <a:r>
              <a:rPr lang="ru-RU" dirty="0"/>
              <a:t>по желанию;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беспрепятственный </a:t>
            </a:r>
            <a:r>
              <a:rPr lang="ru-RU" dirty="0">
                <a:solidFill>
                  <a:srgbClr val="FF0000"/>
                </a:solidFill>
              </a:rPr>
              <a:t>доступ</a:t>
            </a:r>
            <a:r>
              <a:rPr lang="ru-RU" dirty="0"/>
              <a:t> участников ГИА в аудитории, туалетные и иные помещения, а также их пребывание в указанных помещениях (наличие пандусов, поручней, расширенных дверных проемов, лифтов (при отсутствии лифтов аудитория располагается на первом этаже), наличие специальных кресел и других приспособлений);</a:t>
            </a:r>
          </a:p>
          <a:p>
            <a:r>
              <a:rPr lang="ru-RU" dirty="0"/>
              <a:t>организация питания и перерывов для проведения </a:t>
            </a:r>
            <a:r>
              <a:rPr lang="ru-RU" dirty="0">
                <a:solidFill>
                  <a:srgbClr val="FF0000"/>
                </a:solidFill>
              </a:rPr>
              <a:t>необходимых лечебных и профилактических мероприятий</a:t>
            </a:r>
            <a:r>
              <a:rPr lang="ru-RU" dirty="0"/>
              <a:t> во время проведения </a:t>
            </a:r>
            <a:r>
              <a:rPr lang="ru-RU" dirty="0" smtClean="0"/>
              <a:t>экзамена;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увеличение </a:t>
            </a:r>
            <a:r>
              <a:rPr lang="ru-RU" dirty="0">
                <a:solidFill>
                  <a:srgbClr val="FF0000"/>
                </a:solidFill>
              </a:rPr>
              <a:t>продолжительности </a:t>
            </a:r>
            <a:r>
              <a:rPr lang="ru-RU" dirty="0" smtClean="0"/>
              <a:t>выполнения </a:t>
            </a:r>
            <a:r>
              <a:rPr lang="ru-RU" dirty="0"/>
              <a:t>заданий КИМ ОГЭ по иностранным языкам, требующих предоставления участниками ОГЭ устных ответов, - на 30 минут;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увеличение </a:t>
            </a:r>
            <a:r>
              <a:rPr lang="ru-RU" dirty="0">
                <a:solidFill>
                  <a:srgbClr val="FF0000"/>
                </a:solidFill>
              </a:rPr>
              <a:t>продолжительности </a:t>
            </a:r>
            <a:r>
              <a:rPr lang="ru-RU" dirty="0"/>
              <a:t>экзаменов по учебным предметам - на 1,5 </a:t>
            </a:r>
            <a:r>
              <a:rPr lang="ru-RU" dirty="0" smtClean="0"/>
              <a:t>часа</a:t>
            </a:r>
            <a:r>
              <a:rPr lang="ru-RU" dirty="0"/>
              <a:t>.</a:t>
            </a:r>
            <a:endParaRPr lang="ru-RU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13362"/>
          </a:xfrm>
        </p:spPr>
        <p:txBody>
          <a:bodyPr/>
          <a:lstStyle/>
          <a:p>
            <a:r>
              <a:rPr lang="ru-RU" dirty="0" smtClean="0"/>
              <a:t>п. 50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3117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-107158" y="220494"/>
            <a:ext cx="10460836" cy="810638"/>
          </a:xfrm>
        </p:spPr>
        <p:txBody>
          <a:bodyPr>
            <a:noAutofit/>
          </a:bodyPr>
          <a:lstStyle/>
          <a:p>
            <a:pPr algn="ctr"/>
            <a:r>
              <a:rPr lang="ru-RU" b="1" dirty="0"/>
              <a:t>Продолжительность выполнения экзаменационной работы ОГЭ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42519" y="1431890"/>
            <a:ext cx="7561483" cy="4638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42142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632144" y="113490"/>
            <a:ext cx="8443762" cy="810638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/>
              <a:t>Продолжительность выполнения экзаменационной работы </a:t>
            </a:r>
            <a:r>
              <a:rPr lang="ru-RU" sz="2800" b="1" dirty="0" smtClean="0"/>
              <a:t>ГВЭ</a:t>
            </a:r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744" y="1006813"/>
            <a:ext cx="7844699" cy="4564189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997744" y="5758774"/>
            <a:ext cx="86154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П. 46 Порядка: при </a:t>
            </a:r>
            <a:r>
              <a:rPr lang="ru-RU" dirty="0">
                <a:solidFill>
                  <a:srgbClr val="FF0000"/>
                </a:solidFill>
              </a:rPr>
              <a:t>продолжительности экзамена более четырех часов организуется питание участников </a:t>
            </a:r>
            <a:r>
              <a:rPr lang="ru-RU" dirty="0" smtClean="0">
                <a:solidFill>
                  <a:srgbClr val="FF0000"/>
                </a:solidFill>
              </a:rPr>
              <a:t>ГИА.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20020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894945"/>
            <a:ext cx="9060053" cy="576850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ru-RU" dirty="0"/>
              <a:t>ОИВ, учредители и загранучреждения обеспечивают создание следующих условий проведения </a:t>
            </a:r>
            <a:r>
              <a:rPr lang="ru-RU" dirty="0" smtClean="0"/>
              <a:t>ГИА, </a:t>
            </a:r>
            <a:r>
              <a:rPr lang="ru-RU" dirty="0"/>
              <a:t>учитывающих состояние здоровья, особенности психофизического развития, </a:t>
            </a:r>
            <a:r>
              <a:rPr lang="ru-RU" dirty="0">
                <a:solidFill>
                  <a:srgbClr val="FF0000"/>
                </a:solidFill>
              </a:rPr>
              <a:t>в соответствии с рекомендациями ПМПК</a:t>
            </a:r>
            <a:r>
              <a:rPr lang="ru-RU" dirty="0" smtClean="0"/>
              <a:t>:</a:t>
            </a:r>
          </a:p>
          <a:p>
            <a:r>
              <a:rPr lang="ru-RU" dirty="0"/>
              <a:t>присутствие </a:t>
            </a:r>
            <a:r>
              <a:rPr lang="ru-RU" dirty="0">
                <a:solidFill>
                  <a:srgbClr val="FF0000"/>
                </a:solidFill>
              </a:rPr>
              <a:t>ассистентов</a:t>
            </a:r>
            <a:r>
              <a:rPr lang="ru-RU" dirty="0"/>
              <a:t>, оказывающих </a:t>
            </a:r>
            <a:r>
              <a:rPr lang="ru-RU" dirty="0" smtClean="0"/>
              <a:t>необходимую </a:t>
            </a:r>
            <a:r>
              <a:rPr lang="ru-RU" dirty="0"/>
              <a:t>техническую помощь с учетом состояния их здоровья, особенностей психофизического развития и индивидуальных возможностей, помогающих им передвигаться и ориентироваться в ППЭ, занять рабочее место, прочитать задания, заполнить регистрационные поля бланков, в том числе дополнительных бланков, перенести ответы на задания КИМ в бланки, в том числе дополнительные </a:t>
            </a:r>
            <a:r>
              <a:rPr lang="ru-RU" dirty="0" smtClean="0"/>
              <a:t>бланки;</a:t>
            </a:r>
          </a:p>
          <a:p>
            <a:r>
              <a:rPr lang="ru-RU" dirty="0"/>
              <a:t>использование на ГИА необходимых для выполнения заданий </a:t>
            </a:r>
            <a:r>
              <a:rPr lang="ru-RU" dirty="0">
                <a:solidFill>
                  <a:srgbClr val="FF0000"/>
                </a:solidFill>
              </a:rPr>
              <a:t>технических </a:t>
            </a:r>
            <a:r>
              <a:rPr lang="ru-RU" dirty="0" smtClean="0">
                <a:solidFill>
                  <a:srgbClr val="FF0000"/>
                </a:solidFill>
              </a:rPr>
              <a:t>средств</a:t>
            </a:r>
            <a:r>
              <a:rPr lang="ru-RU" dirty="0" smtClean="0"/>
              <a:t>;</a:t>
            </a:r>
          </a:p>
          <a:p>
            <a:r>
              <a:rPr lang="ru-RU" dirty="0"/>
              <a:t>оборудование аудитории для проведения экзамена </a:t>
            </a:r>
            <a:r>
              <a:rPr lang="ru-RU" dirty="0">
                <a:solidFill>
                  <a:srgbClr val="FF0000"/>
                </a:solidFill>
              </a:rPr>
              <a:t>звукоусиливающей аппаратурой</a:t>
            </a:r>
            <a:r>
              <a:rPr lang="ru-RU" dirty="0"/>
              <a:t> как коллективного, так и индивидуального </a:t>
            </a:r>
            <a:r>
              <a:rPr lang="ru-RU" dirty="0" smtClean="0"/>
              <a:t>пользования;</a:t>
            </a:r>
          </a:p>
          <a:p>
            <a:r>
              <a:rPr lang="ru-RU" dirty="0"/>
              <a:t>привлечение при необходимости </a:t>
            </a:r>
            <a:r>
              <a:rPr lang="ru-RU" dirty="0" smtClean="0">
                <a:solidFill>
                  <a:srgbClr val="FF0000"/>
                </a:solidFill>
              </a:rPr>
              <a:t>ассистента-</a:t>
            </a:r>
            <a:r>
              <a:rPr lang="ru-RU" dirty="0" err="1" smtClean="0">
                <a:solidFill>
                  <a:srgbClr val="FF0000"/>
                </a:solidFill>
              </a:rPr>
              <a:t>сурдопереводчика</a:t>
            </a:r>
            <a:r>
              <a:rPr lang="ru-RU" dirty="0" smtClean="0"/>
              <a:t>;</a:t>
            </a:r>
          </a:p>
          <a:p>
            <a:r>
              <a:rPr lang="ru-RU" dirty="0"/>
              <a:t>оформление КИМ рельефно-точечным </a:t>
            </a:r>
            <a:r>
              <a:rPr lang="ru-RU" dirty="0">
                <a:solidFill>
                  <a:srgbClr val="FF0000"/>
                </a:solidFill>
              </a:rPr>
              <a:t>шрифтом Брайля </a:t>
            </a:r>
            <a:r>
              <a:rPr lang="ru-RU" dirty="0"/>
              <a:t>или в виде электронного документа, доступного с помощью компьютера; выполнение письменной экзаменационной работы рельефно-точечным шрифтом Брайля в специально предусмотренных тетрадях или на компьютере; обеспечение достаточным количеством специальных принадлежностей для оформления ответов рельефно-точечным шрифтом Брайля, </a:t>
            </a:r>
            <a:r>
              <a:rPr lang="ru-RU" dirty="0" smtClean="0"/>
              <a:t>компьютером;</a:t>
            </a:r>
          </a:p>
          <a:p>
            <a:r>
              <a:rPr lang="ru-RU" dirty="0"/>
              <a:t>копирование </a:t>
            </a:r>
            <a:r>
              <a:rPr lang="ru-RU" dirty="0">
                <a:solidFill>
                  <a:srgbClr val="FF0000"/>
                </a:solidFill>
              </a:rPr>
              <a:t>в увеличенном размере </a:t>
            </a:r>
            <a:r>
              <a:rPr lang="ru-RU" dirty="0"/>
              <a:t>экзаменационных материалов </a:t>
            </a:r>
            <a:r>
              <a:rPr lang="ru-RU" u="sng" dirty="0">
                <a:solidFill>
                  <a:srgbClr val="FF0000"/>
                </a:solidFill>
              </a:rPr>
              <a:t>в день проведения экзамена в аудитории в присутствии члена ГЭК</a:t>
            </a:r>
            <a:r>
              <a:rPr lang="ru-RU" dirty="0"/>
              <a:t>; обеспечение аудиторий для проведения экзаменов увеличительными устройствами (лупа или иное увеличительное устройство); индивидуальное равномерное освещение не менее 300 </a:t>
            </a:r>
            <a:r>
              <a:rPr lang="ru-RU" dirty="0" smtClean="0"/>
              <a:t>люкс;</a:t>
            </a:r>
          </a:p>
          <a:p>
            <a:r>
              <a:rPr lang="ru-RU" dirty="0"/>
              <a:t>выполнение письменной экзаменационной работы </a:t>
            </a:r>
            <a:r>
              <a:rPr lang="ru-RU" dirty="0">
                <a:solidFill>
                  <a:srgbClr val="FF0000"/>
                </a:solidFill>
              </a:rPr>
              <a:t>на компьютере </a:t>
            </a:r>
            <a:r>
              <a:rPr lang="ru-RU" dirty="0"/>
              <a:t>по </a:t>
            </a:r>
            <a:r>
              <a:rPr lang="ru-RU" dirty="0" smtClean="0"/>
              <a:t>желанию.</a:t>
            </a:r>
          </a:p>
          <a:p>
            <a:endParaRPr lang="ru-RU" dirty="0" smtClean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677333" y="181583"/>
            <a:ext cx="8596668" cy="713362"/>
          </a:xfrm>
        </p:spPr>
        <p:txBody>
          <a:bodyPr/>
          <a:lstStyle/>
          <a:p>
            <a:r>
              <a:rPr lang="ru-RU" dirty="0" smtClean="0"/>
              <a:t>п. 51 Порядка ГИА-9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90530142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2959</TotalTime>
  <Words>2210</Words>
  <Application>Microsoft Office PowerPoint</Application>
  <PresentationFormat>Широкоэкранный</PresentationFormat>
  <Paragraphs>152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Times New Roman</vt:lpstr>
      <vt:lpstr>Trebuchet MS</vt:lpstr>
      <vt:lpstr>Wingdings 3</vt:lpstr>
      <vt:lpstr>Грань</vt:lpstr>
      <vt:lpstr>Особенности проведения ГИА-9 для участников с ОВЗ, детей-инвалидов и инвалидов    2024 г.</vt:lpstr>
      <vt:lpstr>п. 6 Порядка ГИА-9</vt:lpstr>
      <vt:lpstr>п. 8 Порядка ГИА-9</vt:lpstr>
      <vt:lpstr>п. 13 Порядка ГИА-9</vt:lpstr>
      <vt:lpstr>п. 49 Порядка ГИА-9</vt:lpstr>
      <vt:lpstr>п. 50 Порядка ГИА-9</vt:lpstr>
      <vt:lpstr>Продолжительность выполнения экзаменационной работы ОГЭ</vt:lpstr>
      <vt:lpstr>Продолжительность выполнения экзаменационной работы ГВЭ</vt:lpstr>
      <vt:lpstr>п. 51 Порядка ГИА-9</vt:lpstr>
      <vt:lpstr>п. 67 Порядка ГИА-9</vt:lpstr>
      <vt:lpstr>п. 68 Порядка ГИА-9</vt:lpstr>
      <vt:lpstr>Формы проведения ГВЭ, доступные для выбора участникам ГВЭ</vt:lpstr>
      <vt:lpstr>Заказ КИМ ГВЭ</vt:lpstr>
      <vt:lpstr>ГВЭ по русскому языку в письменной форме</vt:lpstr>
      <vt:lpstr>Презентация PowerPoint</vt:lpstr>
      <vt:lpstr>Презентация PowerPoint</vt:lpstr>
      <vt:lpstr>https://doc.fipi.ru/gve/gve-9/2024/spec_ru_pism_gve-9_2024.pdf</vt:lpstr>
      <vt:lpstr>Презентация PowerPoint</vt:lpstr>
      <vt:lpstr>Дополнительные материалы, которые можно использовать на ГИА по отдельным учебным предметам</vt:lpstr>
      <vt:lpstr>Презентация PowerPoint</vt:lpstr>
      <vt:lpstr>Приложение № 8 к письму Рособрнадзора от 6 февраля 2024 г. № 04-28. Методические рекомендации по организации и проведению государственной итоговой аттестации по образовательным программам основного общего и среднего общего образования для лиц с ограниченными возможностями здоровья, детей-инвалидов и инвалидов в 2024 году  </vt:lpstr>
      <vt:lpstr>Приложение № 8 к письму Рособрнадзора от 6 февраля 2024 г. № 04-28. Методические рекомендации по организации и проведению государственной итоговой аттестации по образовательным программам основного общего и среднего общего образования для лиц с ограниченными возможностями здоровья, детей-инвалидов и инвалидов в 2024 году  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Подготовка и проведение итогового собеседования 10.02.2021 г.</dc:title>
  <dc:creator>Наталья Шабалина</dc:creator>
  <cp:lastModifiedBy>Наталья Шабалина</cp:lastModifiedBy>
  <cp:revision>204</cp:revision>
  <cp:lastPrinted>2021-01-25T06:29:45Z</cp:lastPrinted>
  <dcterms:created xsi:type="dcterms:W3CDTF">2021-01-19T04:51:37Z</dcterms:created>
  <dcterms:modified xsi:type="dcterms:W3CDTF">2024-04-27T06:37:30Z</dcterms:modified>
</cp:coreProperties>
</file>