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7" r:id="rId1"/>
  </p:sldMasterIdLst>
  <p:sldIdLst>
    <p:sldId id="256" r:id="rId2"/>
    <p:sldId id="257" r:id="rId3"/>
    <p:sldId id="268" r:id="rId4"/>
    <p:sldId id="259" r:id="rId5"/>
    <p:sldId id="260" r:id="rId6"/>
    <p:sldId id="261" r:id="rId7"/>
    <p:sldId id="262" r:id="rId8"/>
    <p:sldId id="263" r:id="rId9"/>
    <p:sldId id="264" r:id="rId10"/>
    <p:sldId id="267" r:id="rId11"/>
    <p:sldId id="265" r:id="rId12"/>
    <p:sldId id="269" r:id="rId13"/>
    <p:sldId id="270" r:id="rId14"/>
  </p:sldIdLst>
  <p:sldSz cx="12192000" cy="6858000"/>
  <p:notesSz cx="6797675" cy="9872663"/>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2256"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F363E4AC-560F-41C9-BF56-430CE2754CB3}" type="datetimeFigureOut">
              <a:rPr lang="ru-RU" smtClean="0"/>
              <a:t>17.03.2023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F50FFB3-6FAC-4AC3-BD22-3C2F8C6F1646}" type="slidenum">
              <a:rPr lang="ru-RU" smtClean="0"/>
              <a:t>‹#›</a:t>
            </a:fld>
            <a:endParaRPr lang="ru-RU"/>
          </a:p>
        </p:txBody>
      </p:sp>
    </p:spTree>
    <p:extLst>
      <p:ext uri="{BB962C8B-B14F-4D97-AF65-F5344CB8AC3E}">
        <p14:creationId xmlns:p14="http://schemas.microsoft.com/office/powerpoint/2010/main" val="1111477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F363E4AC-560F-41C9-BF56-430CE2754CB3}" type="datetimeFigureOut">
              <a:rPr lang="ru-RU" smtClean="0"/>
              <a:t>17.03.2023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F50FFB3-6FAC-4AC3-BD22-3C2F8C6F1646}" type="slidenum">
              <a:rPr lang="ru-RU" smtClean="0"/>
              <a:t>‹#›</a:t>
            </a:fld>
            <a:endParaRPr lang="ru-RU"/>
          </a:p>
        </p:txBody>
      </p:sp>
    </p:spTree>
    <p:extLst>
      <p:ext uri="{BB962C8B-B14F-4D97-AF65-F5344CB8AC3E}">
        <p14:creationId xmlns:p14="http://schemas.microsoft.com/office/powerpoint/2010/main" val="11188804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F363E4AC-560F-41C9-BF56-430CE2754CB3}" type="datetimeFigureOut">
              <a:rPr lang="ru-RU" smtClean="0"/>
              <a:t>17.03.2023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F50FFB3-6FAC-4AC3-BD22-3C2F8C6F1646}"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9881788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F363E4AC-560F-41C9-BF56-430CE2754CB3}" type="datetimeFigureOut">
              <a:rPr lang="ru-RU" smtClean="0"/>
              <a:t>17.03.2023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F50FFB3-6FAC-4AC3-BD22-3C2F8C6F1646}" type="slidenum">
              <a:rPr lang="ru-RU" smtClean="0"/>
              <a:t>‹#›</a:t>
            </a:fld>
            <a:endParaRPr lang="ru-RU"/>
          </a:p>
        </p:txBody>
      </p:sp>
    </p:spTree>
    <p:extLst>
      <p:ext uri="{BB962C8B-B14F-4D97-AF65-F5344CB8AC3E}">
        <p14:creationId xmlns:p14="http://schemas.microsoft.com/office/powerpoint/2010/main" val="15984293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F363E4AC-560F-41C9-BF56-430CE2754CB3}" type="datetimeFigureOut">
              <a:rPr lang="ru-RU" smtClean="0"/>
              <a:t>17.03.2023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F50FFB3-6FAC-4AC3-BD22-3C2F8C6F1646}"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2424855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F363E4AC-560F-41C9-BF56-430CE2754CB3}" type="datetimeFigureOut">
              <a:rPr lang="ru-RU" smtClean="0"/>
              <a:t>17.03.2023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F50FFB3-6FAC-4AC3-BD22-3C2F8C6F1646}" type="slidenum">
              <a:rPr lang="ru-RU" smtClean="0"/>
              <a:t>‹#›</a:t>
            </a:fld>
            <a:endParaRPr lang="ru-RU"/>
          </a:p>
        </p:txBody>
      </p:sp>
    </p:spTree>
    <p:extLst>
      <p:ext uri="{BB962C8B-B14F-4D97-AF65-F5344CB8AC3E}">
        <p14:creationId xmlns:p14="http://schemas.microsoft.com/office/powerpoint/2010/main" val="5289569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F363E4AC-560F-41C9-BF56-430CE2754CB3}" type="datetimeFigureOut">
              <a:rPr lang="ru-RU" smtClean="0"/>
              <a:t>17.03.2023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F50FFB3-6FAC-4AC3-BD22-3C2F8C6F1646}" type="slidenum">
              <a:rPr lang="ru-RU" smtClean="0"/>
              <a:t>‹#›</a:t>
            </a:fld>
            <a:endParaRPr lang="ru-RU"/>
          </a:p>
        </p:txBody>
      </p:sp>
    </p:spTree>
    <p:extLst>
      <p:ext uri="{BB962C8B-B14F-4D97-AF65-F5344CB8AC3E}">
        <p14:creationId xmlns:p14="http://schemas.microsoft.com/office/powerpoint/2010/main" val="13114296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F363E4AC-560F-41C9-BF56-430CE2754CB3}" type="datetimeFigureOut">
              <a:rPr lang="ru-RU" smtClean="0"/>
              <a:t>17.03.2023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F50FFB3-6FAC-4AC3-BD22-3C2F8C6F1646}" type="slidenum">
              <a:rPr lang="ru-RU" smtClean="0"/>
              <a:t>‹#›</a:t>
            </a:fld>
            <a:endParaRPr lang="ru-RU"/>
          </a:p>
        </p:txBody>
      </p:sp>
    </p:spTree>
    <p:extLst>
      <p:ext uri="{BB962C8B-B14F-4D97-AF65-F5344CB8AC3E}">
        <p14:creationId xmlns:p14="http://schemas.microsoft.com/office/powerpoint/2010/main" val="31528244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F363E4AC-560F-41C9-BF56-430CE2754CB3}" type="datetimeFigureOut">
              <a:rPr lang="ru-RU" smtClean="0"/>
              <a:t>17.03.2023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F50FFB3-6FAC-4AC3-BD22-3C2F8C6F1646}" type="slidenum">
              <a:rPr lang="ru-RU" smtClean="0"/>
              <a:t>‹#›</a:t>
            </a:fld>
            <a:endParaRPr lang="ru-RU"/>
          </a:p>
        </p:txBody>
      </p:sp>
    </p:spTree>
    <p:extLst>
      <p:ext uri="{BB962C8B-B14F-4D97-AF65-F5344CB8AC3E}">
        <p14:creationId xmlns:p14="http://schemas.microsoft.com/office/powerpoint/2010/main" val="17413954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F363E4AC-560F-41C9-BF56-430CE2754CB3}" type="datetimeFigureOut">
              <a:rPr lang="ru-RU" smtClean="0"/>
              <a:t>17.03.2023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F50FFB3-6FAC-4AC3-BD22-3C2F8C6F1646}" type="slidenum">
              <a:rPr lang="ru-RU" smtClean="0"/>
              <a:t>‹#›</a:t>
            </a:fld>
            <a:endParaRPr lang="ru-RU"/>
          </a:p>
        </p:txBody>
      </p:sp>
    </p:spTree>
    <p:extLst>
      <p:ext uri="{BB962C8B-B14F-4D97-AF65-F5344CB8AC3E}">
        <p14:creationId xmlns:p14="http://schemas.microsoft.com/office/powerpoint/2010/main" val="22477391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F363E4AC-560F-41C9-BF56-430CE2754CB3}" type="datetimeFigureOut">
              <a:rPr lang="ru-RU" smtClean="0"/>
              <a:t>17.03.2023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F50FFB3-6FAC-4AC3-BD22-3C2F8C6F1646}" type="slidenum">
              <a:rPr lang="ru-RU" smtClean="0"/>
              <a:t>‹#›</a:t>
            </a:fld>
            <a:endParaRPr lang="ru-RU"/>
          </a:p>
        </p:txBody>
      </p:sp>
    </p:spTree>
    <p:extLst>
      <p:ext uri="{BB962C8B-B14F-4D97-AF65-F5344CB8AC3E}">
        <p14:creationId xmlns:p14="http://schemas.microsoft.com/office/powerpoint/2010/main" val="32958343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F363E4AC-560F-41C9-BF56-430CE2754CB3}" type="datetimeFigureOut">
              <a:rPr lang="ru-RU" smtClean="0"/>
              <a:t>17.03.2023</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5F50FFB3-6FAC-4AC3-BD22-3C2F8C6F1646}" type="slidenum">
              <a:rPr lang="ru-RU" smtClean="0"/>
              <a:t>‹#›</a:t>
            </a:fld>
            <a:endParaRPr lang="ru-RU"/>
          </a:p>
        </p:txBody>
      </p:sp>
    </p:spTree>
    <p:extLst>
      <p:ext uri="{BB962C8B-B14F-4D97-AF65-F5344CB8AC3E}">
        <p14:creationId xmlns:p14="http://schemas.microsoft.com/office/powerpoint/2010/main" val="26372314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F363E4AC-560F-41C9-BF56-430CE2754CB3}" type="datetimeFigureOut">
              <a:rPr lang="ru-RU" smtClean="0"/>
              <a:t>17.03.2023</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5F50FFB3-6FAC-4AC3-BD22-3C2F8C6F1646}" type="slidenum">
              <a:rPr lang="ru-RU" smtClean="0"/>
              <a:t>‹#›</a:t>
            </a:fld>
            <a:endParaRPr lang="ru-RU"/>
          </a:p>
        </p:txBody>
      </p:sp>
    </p:spTree>
    <p:extLst>
      <p:ext uri="{BB962C8B-B14F-4D97-AF65-F5344CB8AC3E}">
        <p14:creationId xmlns:p14="http://schemas.microsoft.com/office/powerpoint/2010/main" val="32911563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63E4AC-560F-41C9-BF56-430CE2754CB3}" type="datetimeFigureOut">
              <a:rPr lang="ru-RU" smtClean="0"/>
              <a:t>17.03.2023</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5F50FFB3-6FAC-4AC3-BD22-3C2F8C6F1646}" type="slidenum">
              <a:rPr lang="ru-RU" smtClean="0"/>
              <a:t>‹#›</a:t>
            </a:fld>
            <a:endParaRPr lang="ru-RU"/>
          </a:p>
        </p:txBody>
      </p:sp>
    </p:spTree>
    <p:extLst>
      <p:ext uri="{BB962C8B-B14F-4D97-AF65-F5344CB8AC3E}">
        <p14:creationId xmlns:p14="http://schemas.microsoft.com/office/powerpoint/2010/main" val="24340689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F363E4AC-560F-41C9-BF56-430CE2754CB3}" type="datetimeFigureOut">
              <a:rPr lang="ru-RU" smtClean="0"/>
              <a:t>17.03.2023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F50FFB3-6FAC-4AC3-BD22-3C2F8C6F1646}" type="slidenum">
              <a:rPr lang="ru-RU" smtClean="0"/>
              <a:t>‹#›</a:t>
            </a:fld>
            <a:endParaRPr lang="ru-RU"/>
          </a:p>
        </p:txBody>
      </p:sp>
    </p:spTree>
    <p:extLst>
      <p:ext uri="{BB962C8B-B14F-4D97-AF65-F5344CB8AC3E}">
        <p14:creationId xmlns:p14="http://schemas.microsoft.com/office/powerpoint/2010/main" val="28703289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F50FFB3-6FAC-4AC3-BD22-3C2F8C6F1646}" type="slidenum">
              <a:rPr lang="ru-RU" smtClean="0"/>
              <a:t>‹#›</a:t>
            </a:fld>
            <a:endParaRPr lang="ru-RU"/>
          </a:p>
        </p:txBody>
      </p:sp>
      <p:sp>
        <p:nvSpPr>
          <p:cNvPr id="5" name="Date Placeholder 4"/>
          <p:cNvSpPr>
            <a:spLocks noGrp="1"/>
          </p:cNvSpPr>
          <p:nvPr>
            <p:ph type="dt" sz="half" idx="10"/>
          </p:nvPr>
        </p:nvSpPr>
        <p:spPr/>
        <p:txBody>
          <a:bodyPr/>
          <a:lstStyle/>
          <a:p>
            <a:fld id="{F363E4AC-560F-41C9-BF56-430CE2754CB3}" type="datetimeFigureOut">
              <a:rPr lang="ru-RU" smtClean="0"/>
              <a:t>17.03.2023</a:t>
            </a:fld>
            <a:endParaRPr lang="ru-RU"/>
          </a:p>
        </p:txBody>
      </p:sp>
    </p:spTree>
    <p:extLst>
      <p:ext uri="{BB962C8B-B14F-4D97-AF65-F5344CB8AC3E}">
        <p14:creationId xmlns:p14="http://schemas.microsoft.com/office/powerpoint/2010/main" val="10116484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363E4AC-560F-41C9-BF56-430CE2754CB3}" type="datetimeFigureOut">
              <a:rPr lang="ru-RU" smtClean="0"/>
              <a:t>17.03.2023</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F50FFB3-6FAC-4AC3-BD22-3C2F8C6F1646}" type="slidenum">
              <a:rPr lang="ru-RU" smtClean="0"/>
              <a:t>‹#›</a:t>
            </a:fld>
            <a:endParaRPr lang="ru-RU"/>
          </a:p>
        </p:txBody>
      </p:sp>
    </p:spTree>
    <p:extLst>
      <p:ext uri="{BB962C8B-B14F-4D97-AF65-F5344CB8AC3E}">
        <p14:creationId xmlns:p14="http://schemas.microsoft.com/office/powerpoint/2010/main" val="1841914483"/>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07731" y="0"/>
            <a:ext cx="11095892" cy="4050836"/>
          </a:xfrm>
        </p:spPr>
        <p:txBody>
          <a:bodyPr/>
          <a:lstStyle/>
          <a:p>
            <a:r>
              <a:rPr lang="ru-RU" dirty="0" smtClean="0"/>
              <a:t>у</a:t>
            </a:r>
            <a:endParaRPr lang="ru-RU" dirty="0"/>
          </a:p>
        </p:txBody>
      </p:sp>
      <p:sp>
        <p:nvSpPr>
          <p:cNvPr id="3" name="Подзаголовок 2"/>
          <p:cNvSpPr>
            <a:spLocks noGrp="1"/>
          </p:cNvSpPr>
          <p:nvPr>
            <p:ph type="subTitle" idx="1"/>
          </p:nvPr>
        </p:nvSpPr>
        <p:spPr>
          <a:xfrm>
            <a:off x="1107832" y="3771900"/>
            <a:ext cx="8774722" cy="1107831"/>
          </a:xfrm>
        </p:spPr>
        <p:txBody>
          <a:bodyPr>
            <a:normAutofit/>
          </a:bodyPr>
          <a:lstStyle/>
          <a:p>
            <a:pPr algn="l"/>
            <a:r>
              <a:rPr lang="ru-RU" sz="4800" dirty="0">
                <a:solidFill>
                  <a:srgbClr val="0070C0"/>
                </a:solidFill>
                <a:ea typeface="+mj-ea"/>
                <a:cs typeface="+mj-cs"/>
              </a:rPr>
              <a:t>Проведение ЕГЭ в </a:t>
            </a:r>
            <a:r>
              <a:rPr lang="ru-RU" sz="4800" dirty="0" smtClean="0">
                <a:solidFill>
                  <a:srgbClr val="0070C0"/>
                </a:solidFill>
                <a:ea typeface="+mj-ea"/>
                <a:cs typeface="+mj-cs"/>
              </a:rPr>
              <a:t>2023году</a:t>
            </a:r>
            <a:endParaRPr lang="ru-RU" sz="4800" dirty="0">
              <a:solidFill>
                <a:srgbClr val="0070C0"/>
              </a:solidFill>
            </a:endParaRP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3429000"/>
          </a:xfrm>
          <a:prstGeom prst="rect">
            <a:avLst/>
          </a:prstGeom>
        </p:spPr>
      </p:pic>
    </p:spTree>
    <p:extLst>
      <p:ext uri="{BB962C8B-B14F-4D97-AF65-F5344CB8AC3E}">
        <p14:creationId xmlns:p14="http://schemas.microsoft.com/office/powerpoint/2010/main" val="26704257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342900"/>
            <a:ext cx="8596668" cy="738554"/>
          </a:xfrm>
        </p:spPr>
        <p:txBody>
          <a:bodyPr>
            <a:normAutofit/>
          </a:bodyPr>
          <a:lstStyle/>
          <a:p>
            <a:r>
              <a:rPr lang="ru-RU" sz="1800" dirty="0" smtClean="0">
                <a:solidFill>
                  <a:schemeClr val="tx1"/>
                </a:solidFill>
              </a:rPr>
              <a:t>Данная информация была подготовлена в соответствии со следующими нормативными правовыми документами, регламентами проведения ГИА:</a:t>
            </a:r>
            <a:endParaRPr lang="ru-RU" sz="1800" dirty="0">
              <a:solidFill>
                <a:schemeClr val="tx1"/>
              </a:solidFill>
            </a:endParaRPr>
          </a:p>
        </p:txBody>
      </p:sp>
      <p:sp>
        <p:nvSpPr>
          <p:cNvPr id="3" name="Объект 2"/>
          <p:cNvSpPr>
            <a:spLocks noGrp="1"/>
          </p:cNvSpPr>
          <p:nvPr>
            <p:ph idx="1"/>
          </p:nvPr>
        </p:nvSpPr>
        <p:spPr>
          <a:xfrm>
            <a:off x="677334" y="1239715"/>
            <a:ext cx="8596668" cy="4801647"/>
          </a:xfrm>
        </p:spPr>
        <p:txBody>
          <a:bodyPr/>
          <a:lstStyle/>
          <a:p>
            <a:r>
              <a:rPr lang="ru-RU" dirty="0" smtClean="0"/>
              <a:t>1. Федеральным законом от 29.12.2012 №273-ФЗ «Об образовании в РФ».</a:t>
            </a:r>
          </a:p>
          <a:p>
            <a:r>
              <a:rPr lang="ru-RU" dirty="0" smtClean="0"/>
              <a:t>2. Постановлением Правительства РФ от 29.11.2021 №2085 «О федеральной информационной системе обеспечения проведения ГИА обучающихся, освоивших основные образовательные программы основного общего и среднего общего образования, и приема граждан в образовательные организации для получения среднего профессионального  и высшего образования и региональных информационных системах обеспечения проведения государственной итоговой аттестации обучающихся, освоивших основные образовательные программы основного общего и среднего общего образования»</a:t>
            </a:r>
          </a:p>
          <a:p>
            <a:r>
              <a:rPr lang="ru-RU" dirty="0" smtClean="0"/>
              <a:t>3. Приказ </a:t>
            </a:r>
            <a:r>
              <a:rPr lang="ru-RU" dirty="0" err="1" smtClean="0"/>
              <a:t>Минпросвещения</a:t>
            </a:r>
            <a:r>
              <a:rPr lang="ru-RU" dirty="0" smtClean="0"/>
              <a:t> России и Рособрнадзора от 07.11.2018 №190/1512 «Об утверждении Порядка проведения ГИА по образовательным программам среднего общего образования» (зарегистрирован Минюстом России 10.12.2018, регистрационный №52952).</a:t>
            </a:r>
            <a:endParaRPr lang="ru-RU" dirty="0"/>
          </a:p>
        </p:txBody>
      </p:sp>
    </p:spTree>
    <p:extLst>
      <p:ext uri="{BB962C8B-B14F-4D97-AF65-F5344CB8AC3E}">
        <p14:creationId xmlns:p14="http://schemas.microsoft.com/office/powerpoint/2010/main" val="18288216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10585612" cy="612531"/>
          </a:xfrm>
        </p:spPr>
        <p:txBody>
          <a:bodyPr>
            <a:noAutofit/>
          </a:bodyPr>
          <a:lstStyle/>
          <a:p>
            <a:pPr algn="ctr"/>
            <a:r>
              <a:rPr lang="ru-RU" sz="2400" dirty="0" smtClean="0"/>
              <a:t>Перечень образовательных организаций участвующих </a:t>
            </a:r>
            <a:br>
              <a:rPr lang="ru-RU" sz="2400" dirty="0" smtClean="0"/>
            </a:br>
            <a:r>
              <a:rPr lang="ru-RU" sz="2400" dirty="0" smtClean="0"/>
              <a:t>в целевом обучении</a:t>
            </a:r>
            <a:endParaRPr lang="ru-RU" sz="2400"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2587375288"/>
              </p:ext>
            </p:extLst>
          </p:nvPr>
        </p:nvGraphicFramePr>
        <p:xfrm>
          <a:off x="677334" y="1477107"/>
          <a:ext cx="10585612" cy="4765430"/>
        </p:xfrm>
        <a:graphic>
          <a:graphicData uri="http://schemas.openxmlformats.org/drawingml/2006/table">
            <a:tbl>
              <a:tblPr firstRow="1" firstCol="1" bandRow="1">
                <a:tableStyleId>{5C22544A-7EE6-4342-B048-85BDC9FD1C3A}</a:tableStyleId>
              </a:tblPr>
              <a:tblGrid>
                <a:gridCol w="381561">
                  <a:extLst>
                    <a:ext uri="{9D8B030D-6E8A-4147-A177-3AD203B41FA5}">
                      <a16:colId xmlns:a16="http://schemas.microsoft.com/office/drawing/2014/main" val="4287835027"/>
                    </a:ext>
                  </a:extLst>
                </a:gridCol>
                <a:gridCol w="3675258">
                  <a:extLst>
                    <a:ext uri="{9D8B030D-6E8A-4147-A177-3AD203B41FA5}">
                      <a16:colId xmlns:a16="http://schemas.microsoft.com/office/drawing/2014/main" val="4240296273"/>
                    </a:ext>
                  </a:extLst>
                </a:gridCol>
                <a:gridCol w="2028408">
                  <a:extLst>
                    <a:ext uri="{9D8B030D-6E8A-4147-A177-3AD203B41FA5}">
                      <a16:colId xmlns:a16="http://schemas.microsoft.com/office/drawing/2014/main" val="1395403237"/>
                    </a:ext>
                  </a:extLst>
                </a:gridCol>
                <a:gridCol w="2897144">
                  <a:extLst>
                    <a:ext uri="{9D8B030D-6E8A-4147-A177-3AD203B41FA5}">
                      <a16:colId xmlns:a16="http://schemas.microsoft.com/office/drawing/2014/main" val="1648289992"/>
                    </a:ext>
                  </a:extLst>
                </a:gridCol>
                <a:gridCol w="1603241">
                  <a:extLst>
                    <a:ext uri="{9D8B030D-6E8A-4147-A177-3AD203B41FA5}">
                      <a16:colId xmlns:a16="http://schemas.microsoft.com/office/drawing/2014/main" val="2223089060"/>
                    </a:ext>
                  </a:extLst>
                </a:gridCol>
              </a:tblGrid>
              <a:tr h="512462">
                <a:tc>
                  <a:txBody>
                    <a:bodyPr/>
                    <a:lstStyle/>
                    <a:p>
                      <a:pPr algn="ctr">
                        <a:lnSpc>
                          <a:spcPct val="115000"/>
                        </a:lnSpc>
                        <a:spcAft>
                          <a:spcPts val="0"/>
                        </a:spcAft>
                      </a:pPr>
                      <a:r>
                        <a:rPr lang="ru-RU" sz="800">
                          <a:effectLst/>
                        </a:rPr>
                        <a:t>№ п/п</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529" marR="48529" marT="0" marB="0" anchor="ctr"/>
                </a:tc>
                <a:tc>
                  <a:txBody>
                    <a:bodyPr/>
                    <a:lstStyle/>
                    <a:p>
                      <a:pPr algn="ctr">
                        <a:lnSpc>
                          <a:spcPct val="115000"/>
                        </a:lnSpc>
                        <a:spcAft>
                          <a:spcPts val="0"/>
                        </a:spcAft>
                      </a:pPr>
                      <a:r>
                        <a:rPr lang="ru-RU" sz="800">
                          <a:effectLst/>
                        </a:rPr>
                        <a:t>Наименование учреждения</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529" marR="48529" marT="0" marB="0" anchor="ctr"/>
                </a:tc>
                <a:tc>
                  <a:txBody>
                    <a:bodyPr/>
                    <a:lstStyle/>
                    <a:p>
                      <a:pPr algn="ctr">
                        <a:lnSpc>
                          <a:spcPct val="115000"/>
                        </a:lnSpc>
                        <a:spcAft>
                          <a:spcPts val="0"/>
                        </a:spcAft>
                      </a:pPr>
                      <a:r>
                        <a:rPr lang="ru-RU" sz="800">
                          <a:effectLst/>
                        </a:rPr>
                        <a:t>Приемная комиссия</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529" marR="48529" marT="0" marB="0" anchor="ctr"/>
                </a:tc>
                <a:tc>
                  <a:txBody>
                    <a:bodyPr/>
                    <a:lstStyle/>
                    <a:p>
                      <a:pPr algn="ctr">
                        <a:lnSpc>
                          <a:spcPct val="115000"/>
                        </a:lnSpc>
                        <a:spcAft>
                          <a:spcPts val="0"/>
                        </a:spcAft>
                      </a:pPr>
                      <a:r>
                        <a:rPr lang="ru-RU" sz="800">
                          <a:effectLst/>
                        </a:rPr>
                        <a:t>Ответственные секретари приемных комиссий</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529" marR="48529" marT="0" marB="0" anchor="ctr"/>
                </a:tc>
                <a:tc>
                  <a:txBody>
                    <a:bodyPr/>
                    <a:lstStyle/>
                    <a:p>
                      <a:pPr algn="ctr">
                        <a:lnSpc>
                          <a:spcPct val="115000"/>
                        </a:lnSpc>
                        <a:spcAft>
                          <a:spcPts val="0"/>
                        </a:spcAft>
                      </a:pPr>
                      <a:r>
                        <a:rPr lang="ru-RU" sz="800">
                          <a:effectLst/>
                        </a:rPr>
                        <a:t>Телефоны</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529" marR="48529" marT="0" marB="0" anchor="ctr"/>
                </a:tc>
                <a:extLst>
                  <a:ext uri="{0D108BD9-81ED-4DB2-BD59-A6C34878D82A}">
                    <a16:rowId xmlns:a16="http://schemas.microsoft.com/office/drawing/2014/main" val="3280925894"/>
                  </a:ext>
                </a:extLst>
              </a:tr>
              <a:tr h="372701">
                <a:tc>
                  <a:txBody>
                    <a:bodyPr/>
                    <a:lstStyle/>
                    <a:p>
                      <a:pPr>
                        <a:lnSpc>
                          <a:spcPct val="115000"/>
                        </a:lnSpc>
                        <a:spcAft>
                          <a:spcPts val="0"/>
                        </a:spcAft>
                      </a:pPr>
                      <a:r>
                        <a:rPr lang="ru-RU" sz="800" u="sng">
                          <a:effectLst/>
                        </a:rPr>
                        <a:t>1.</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529" marR="48529" marT="0" marB="0" anchor="ctr"/>
                </a:tc>
                <a:tc>
                  <a:txBody>
                    <a:bodyPr/>
                    <a:lstStyle/>
                    <a:p>
                      <a:pPr>
                        <a:lnSpc>
                          <a:spcPct val="115000"/>
                        </a:lnSpc>
                        <a:spcAft>
                          <a:spcPts val="0"/>
                        </a:spcAft>
                      </a:pPr>
                      <a:r>
                        <a:rPr lang="ru-RU" sz="800">
                          <a:effectLst/>
                        </a:rPr>
                        <a:t>ФГБОУ ВО «Пермский государственный национальный исследовательский университет»</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529" marR="48529" marT="0" marB="0" anchor="ctr"/>
                </a:tc>
                <a:tc>
                  <a:txBody>
                    <a:bodyPr/>
                    <a:lstStyle/>
                    <a:p>
                      <a:pPr>
                        <a:lnSpc>
                          <a:spcPct val="115000"/>
                        </a:lnSpc>
                        <a:spcAft>
                          <a:spcPts val="0"/>
                        </a:spcAft>
                      </a:pPr>
                      <a:r>
                        <a:rPr lang="ru-RU" sz="800" dirty="0">
                          <a:effectLst/>
                        </a:rPr>
                        <a:t>Приемная комиссия </a:t>
                      </a:r>
                      <a:endParaRPr lang="ru-RU"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529" marR="48529" marT="0" marB="0" anchor="ctr"/>
                </a:tc>
                <a:tc>
                  <a:txBody>
                    <a:bodyPr/>
                    <a:lstStyle/>
                    <a:p>
                      <a:pPr>
                        <a:lnSpc>
                          <a:spcPct val="115000"/>
                        </a:lnSpc>
                        <a:spcAft>
                          <a:spcPts val="0"/>
                        </a:spcAft>
                      </a:pPr>
                      <a:r>
                        <a:rPr lang="ru-RU" sz="800" dirty="0" err="1">
                          <a:effectLst/>
                        </a:rPr>
                        <a:t>Сирятская</a:t>
                      </a:r>
                      <a:r>
                        <a:rPr lang="ru-RU" sz="800" dirty="0">
                          <a:effectLst/>
                        </a:rPr>
                        <a:t> Наталья Александровна </a:t>
                      </a:r>
                      <a:endParaRPr lang="ru-RU"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529" marR="48529" marT="0" marB="0" anchor="ctr"/>
                </a:tc>
                <a:tc>
                  <a:txBody>
                    <a:bodyPr/>
                    <a:lstStyle/>
                    <a:p>
                      <a:pPr algn="ctr">
                        <a:lnSpc>
                          <a:spcPct val="115000"/>
                        </a:lnSpc>
                        <a:spcAft>
                          <a:spcPts val="0"/>
                        </a:spcAft>
                      </a:pPr>
                      <a:r>
                        <a:rPr lang="ru-RU" sz="800" dirty="0">
                          <a:effectLst/>
                        </a:rPr>
                        <a:t>+7 (342) 2-396-589</a:t>
                      </a:r>
                      <a:endParaRPr lang="ru-RU"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529" marR="48529" marT="0" marB="0" anchor="ctr"/>
                </a:tc>
                <a:extLst>
                  <a:ext uri="{0D108BD9-81ED-4DB2-BD59-A6C34878D82A}">
                    <a16:rowId xmlns:a16="http://schemas.microsoft.com/office/drawing/2014/main" val="237010225"/>
                  </a:ext>
                </a:extLst>
              </a:tr>
              <a:tr h="599223">
                <a:tc>
                  <a:txBody>
                    <a:bodyPr/>
                    <a:lstStyle/>
                    <a:p>
                      <a:pPr>
                        <a:lnSpc>
                          <a:spcPct val="115000"/>
                        </a:lnSpc>
                        <a:spcAft>
                          <a:spcPts val="0"/>
                        </a:spcAft>
                      </a:pPr>
                      <a:r>
                        <a:rPr lang="ru-RU" sz="800">
                          <a:effectLst/>
                        </a:rPr>
                        <a:t>2.</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529" marR="48529" marT="0" marB="0" anchor="ctr"/>
                </a:tc>
                <a:tc>
                  <a:txBody>
                    <a:bodyPr/>
                    <a:lstStyle/>
                    <a:p>
                      <a:pPr>
                        <a:lnSpc>
                          <a:spcPct val="115000"/>
                        </a:lnSpc>
                        <a:spcAft>
                          <a:spcPts val="0"/>
                        </a:spcAft>
                      </a:pPr>
                      <a:r>
                        <a:rPr lang="ru-RU" sz="800">
                          <a:effectLst/>
                        </a:rPr>
                        <a:t>ФГБОУ ВО «Пермский национальный исследовательский политехнический университет»</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529" marR="48529" marT="0" marB="0" anchor="ctr"/>
                </a:tc>
                <a:tc>
                  <a:txBody>
                    <a:bodyPr/>
                    <a:lstStyle/>
                    <a:p>
                      <a:pPr>
                        <a:lnSpc>
                          <a:spcPct val="115000"/>
                        </a:lnSpc>
                        <a:spcAft>
                          <a:spcPts val="0"/>
                        </a:spcAft>
                      </a:pPr>
                      <a:r>
                        <a:rPr lang="ru-RU" sz="800">
                          <a:effectLst/>
                        </a:rPr>
                        <a:t>Приемная комиссия</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529" marR="48529" marT="0" marB="0" anchor="ctr"/>
                </a:tc>
                <a:tc>
                  <a:txBody>
                    <a:bodyPr/>
                    <a:lstStyle/>
                    <a:p>
                      <a:pPr>
                        <a:lnSpc>
                          <a:spcPct val="115000"/>
                        </a:lnSpc>
                        <a:spcAft>
                          <a:spcPts val="0"/>
                        </a:spcAft>
                      </a:pPr>
                      <a:r>
                        <a:rPr lang="ru-RU" sz="800" dirty="0" err="1">
                          <a:effectLst/>
                        </a:rPr>
                        <a:t>Гаривзянов</a:t>
                      </a:r>
                      <a:r>
                        <a:rPr lang="ru-RU" sz="800" dirty="0">
                          <a:effectLst/>
                        </a:rPr>
                        <a:t> Руслан Данилович </a:t>
                      </a:r>
                      <a:endParaRPr lang="ru-RU"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529" marR="48529" marT="0" marB="0" anchor="ctr"/>
                </a:tc>
                <a:tc>
                  <a:txBody>
                    <a:bodyPr/>
                    <a:lstStyle/>
                    <a:p>
                      <a:pPr marL="0" marR="0" lvl="0" indent="0" algn="ctr" defTabSz="457200" rtl="0" eaLnBrk="1" fontAlgn="auto" latinLnBrk="0" hangingPunct="1">
                        <a:lnSpc>
                          <a:spcPct val="115000"/>
                        </a:lnSpc>
                        <a:spcBef>
                          <a:spcPts val="0"/>
                        </a:spcBef>
                        <a:spcAft>
                          <a:spcPts val="0"/>
                        </a:spcAft>
                        <a:buClrTx/>
                        <a:buSzTx/>
                        <a:buFontTx/>
                        <a:buNone/>
                        <a:tabLst/>
                        <a:defRPr/>
                      </a:pPr>
                      <a:r>
                        <a:rPr kumimoji="0" lang="ru-RU" sz="800" b="0" i="0" u="none" strike="noStrike" kern="1200" cap="none" spc="0" normalizeH="0" baseline="0" noProof="0" dirty="0" smtClean="0">
                          <a:ln>
                            <a:noFill/>
                          </a:ln>
                          <a:solidFill>
                            <a:prstClr val="black"/>
                          </a:solidFill>
                          <a:effectLst/>
                          <a:uLnTx/>
                          <a:uFillTx/>
                          <a:latin typeface="+mn-lt"/>
                          <a:ea typeface="+mn-ea"/>
                          <a:cs typeface="+mn-cs"/>
                        </a:rPr>
                        <a:t>+7 (342) 2-198-065</a:t>
                      </a:r>
                      <a:endParaRPr kumimoji="0" lang="ru-RU" sz="1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txBody>
                  <a:tcPr marL="48529" marR="48529" marT="0" marB="0" anchor="ctr"/>
                </a:tc>
                <a:extLst>
                  <a:ext uri="{0D108BD9-81ED-4DB2-BD59-A6C34878D82A}">
                    <a16:rowId xmlns:a16="http://schemas.microsoft.com/office/drawing/2014/main" val="3897002542"/>
                  </a:ext>
                </a:extLst>
              </a:tr>
              <a:tr h="438305">
                <a:tc>
                  <a:txBody>
                    <a:bodyPr/>
                    <a:lstStyle/>
                    <a:p>
                      <a:pPr>
                        <a:lnSpc>
                          <a:spcPct val="115000"/>
                        </a:lnSpc>
                        <a:spcAft>
                          <a:spcPts val="0"/>
                        </a:spcAft>
                      </a:pPr>
                      <a:r>
                        <a:rPr lang="ru-RU" sz="800">
                          <a:effectLst/>
                        </a:rPr>
                        <a:t>3.</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529" marR="48529" marT="0" marB="0" anchor="ctr"/>
                </a:tc>
                <a:tc>
                  <a:txBody>
                    <a:bodyPr/>
                    <a:lstStyle/>
                    <a:p>
                      <a:pPr>
                        <a:lnSpc>
                          <a:spcPct val="115000"/>
                        </a:lnSpc>
                        <a:spcAft>
                          <a:spcPts val="0"/>
                        </a:spcAft>
                      </a:pPr>
                      <a:r>
                        <a:rPr lang="ru-RU" sz="800">
                          <a:effectLst/>
                        </a:rPr>
                        <a:t>ФГБОУ ВО «Пермский государственный гуманитарно-педагогический университет»</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529" marR="48529" marT="0" marB="0" anchor="ctr"/>
                </a:tc>
                <a:tc>
                  <a:txBody>
                    <a:bodyPr/>
                    <a:lstStyle/>
                    <a:p>
                      <a:pPr>
                        <a:lnSpc>
                          <a:spcPct val="115000"/>
                        </a:lnSpc>
                        <a:spcAft>
                          <a:spcPts val="0"/>
                        </a:spcAft>
                      </a:pPr>
                      <a:r>
                        <a:rPr lang="ru-RU" sz="800">
                          <a:effectLst/>
                        </a:rPr>
                        <a:t>Приемная комиссия</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529" marR="48529" marT="0" marB="0" anchor="ctr"/>
                </a:tc>
                <a:tc>
                  <a:txBody>
                    <a:bodyPr/>
                    <a:lstStyle/>
                    <a:p>
                      <a:pPr>
                        <a:lnSpc>
                          <a:spcPct val="115000"/>
                        </a:lnSpc>
                        <a:spcAft>
                          <a:spcPts val="0"/>
                        </a:spcAft>
                      </a:pPr>
                      <a:r>
                        <a:rPr lang="ru-RU" sz="800">
                          <a:effectLst/>
                        </a:rPr>
                        <a:t>Коняхин Анатолий Борисович</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529" marR="48529" marT="0" marB="0" anchor="ctr"/>
                </a:tc>
                <a:tc>
                  <a:txBody>
                    <a:bodyPr/>
                    <a:lstStyle/>
                    <a:p>
                      <a:pPr algn="ctr">
                        <a:lnSpc>
                          <a:spcPct val="115000"/>
                        </a:lnSpc>
                        <a:spcAft>
                          <a:spcPts val="0"/>
                        </a:spcAft>
                      </a:pPr>
                      <a:r>
                        <a:rPr lang="ru-RU" sz="800">
                          <a:effectLst/>
                        </a:rPr>
                        <a:t>+7 (342) 215-18-54</a:t>
                      </a:r>
                      <a:br>
                        <a:rPr lang="ru-RU" sz="800">
                          <a:effectLst/>
                        </a:rPr>
                      </a:br>
                      <a:r>
                        <a:rPr lang="ru-RU" sz="800">
                          <a:effectLst/>
                        </a:rPr>
                        <a:t> (доб. 340)</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529" marR="48529" marT="0" marB="0" anchor="ctr"/>
                </a:tc>
                <a:extLst>
                  <a:ext uri="{0D108BD9-81ED-4DB2-BD59-A6C34878D82A}">
                    <a16:rowId xmlns:a16="http://schemas.microsoft.com/office/drawing/2014/main" val="702908079"/>
                  </a:ext>
                </a:extLst>
              </a:tr>
              <a:tr h="559050">
                <a:tc>
                  <a:txBody>
                    <a:bodyPr/>
                    <a:lstStyle/>
                    <a:p>
                      <a:pPr>
                        <a:lnSpc>
                          <a:spcPct val="115000"/>
                        </a:lnSpc>
                        <a:spcAft>
                          <a:spcPts val="0"/>
                        </a:spcAft>
                      </a:pPr>
                      <a:r>
                        <a:rPr lang="ru-RU" sz="800">
                          <a:effectLst/>
                        </a:rPr>
                        <a:t>4.</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529" marR="48529" marT="0" marB="0" anchor="ctr"/>
                </a:tc>
                <a:tc>
                  <a:txBody>
                    <a:bodyPr/>
                    <a:lstStyle/>
                    <a:p>
                      <a:pPr>
                        <a:lnSpc>
                          <a:spcPct val="115000"/>
                        </a:lnSpc>
                        <a:spcAft>
                          <a:spcPts val="0"/>
                        </a:spcAft>
                      </a:pPr>
                      <a:r>
                        <a:rPr lang="ru-RU" sz="800">
                          <a:effectLst/>
                        </a:rPr>
                        <a:t>ФГБОУ ВО «Пермский государственный институт культуры»</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529" marR="48529" marT="0" marB="0" anchor="ctr"/>
                </a:tc>
                <a:tc>
                  <a:txBody>
                    <a:bodyPr/>
                    <a:lstStyle/>
                    <a:p>
                      <a:pPr>
                        <a:lnSpc>
                          <a:spcPct val="115000"/>
                        </a:lnSpc>
                        <a:spcAft>
                          <a:spcPts val="0"/>
                        </a:spcAft>
                      </a:pPr>
                      <a:r>
                        <a:rPr lang="ru-RU" sz="800">
                          <a:effectLst/>
                        </a:rPr>
                        <a:t>Приемная комиссия</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529" marR="48529" marT="0" marB="0" anchor="ctr"/>
                </a:tc>
                <a:tc>
                  <a:txBody>
                    <a:bodyPr/>
                    <a:lstStyle/>
                    <a:p>
                      <a:pPr>
                        <a:lnSpc>
                          <a:spcPct val="115000"/>
                        </a:lnSpc>
                        <a:spcAft>
                          <a:spcPts val="0"/>
                        </a:spcAft>
                      </a:pPr>
                      <a:r>
                        <a:rPr lang="ru-RU" sz="800">
                          <a:effectLst/>
                        </a:rPr>
                        <a:t>Токарев Игорь Вячеславович</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529" marR="48529" marT="0" marB="0" anchor="ctr"/>
                </a:tc>
                <a:tc>
                  <a:txBody>
                    <a:bodyPr/>
                    <a:lstStyle/>
                    <a:p>
                      <a:pPr algn="ctr">
                        <a:lnSpc>
                          <a:spcPct val="115000"/>
                        </a:lnSpc>
                        <a:spcAft>
                          <a:spcPts val="0"/>
                        </a:spcAft>
                      </a:pPr>
                      <a:r>
                        <a:rPr lang="ru-RU" sz="800">
                          <a:effectLst/>
                        </a:rPr>
                        <a:t>+7 (342) 212-09-90</a:t>
                      </a:r>
                      <a:endParaRPr lang="ru-RU" sz="1000">
                        <a:effectLst/>
                      </a:endParaRPr>
                    </a:p>
                    <a:p>
                      <a:pPr algn="ctr">
                        <a:lnSpc>
                          <a:spcPct val="115000"/>
                        </a:lnSpc>
                        <a:spcAft>
                          <a:spcPts val="0"/>
                        </a:spcAft>
                      </a:pPr>
                      <a:r>
                        <a:rPr lang="ru-RU" sz="800">
                          <a:effectLst/>
                        </a:rPr>
                        <a:t>(внутр. 323)</a:t>
                      </a:r>
                      <a:endParaRPr lang="ru-RU" sz="1000">
                        <a:effectLst/>
                      </a:endParaRPr>
                    </a:p>
                    <a:p>
                      <a:pPr algn="ctr">
                        <a:lnSpc>
                          <a:spcPct val="115000"/>
                        </a:lnSpc>
                        <a:spcAft>
                          <a:spcPts val="0"/>
                        </a:spcAft>
                      </a:pPr>
                      <a:r>
                        <a:rPr lang="ru-RU" sz="800">
                          <a:effectLst/>
                        </a:rPr>
                        <a:t> </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529" marR="48529" marT="0" marB="0" anchor="ctr"/>
                </a:tc>
                <a:extLst>
                  <a:ext uri="{0D108BD9-81ED-4DB2-BD59-A6C34878D82A}">
                    <a16:rowId xmlns:a16="http://schemas.microsoft.com/office/drawing/2014/main" val="2916132740"/>
                  </a:ext>
                </a:extLst>
              </a:tr>
              <a:tr h="606538">
                <a:tc>
                  <a:txBody>
                    <a:bodyPr/>
                    <a:lstStyle/>
                    <a:p>
                      <a:pPr>
                        <a:lnSpc>
                          <a:spcPct val="115000"/>
                        </a:lnSpc>
                        <a:spcAft>
                          <a:spcPts val="0"/>
                        </a:spcAft>
                      </a:pPr>
                      <a:r>
                        <a:rPr lang="ru-RU" sz="800">
                          <a:effectLst/>
                        </a:rPr>
                        <a:t>5.</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529" marR="48529" marT="0" marB="0" anchor="ctr"/>
                </a:tc>
                <a:tc>
                  <a:txBody>
                    <a:bodyPr/>
                    <a:lstStyle/>
                    <a:p>
                      <a:pPr>
                        <a:lnSpc>
                          <a:spcPct val="115000"/>
                        </a:lnSpc>
                        <a:spcAft>
                          <a:spcPts val="0"/>
                        </a:spcAft>
                      </a:pPr>
                      <a:r>
                        <a:rPr lang="ru-RU" sz="800">
                          <a:effectLst/>
                        </a:rPr>
                        <a:t>Пермский государственный аграрно-технологический университет имени академика Д.Н. Прянишникова.</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529" marR="48529" marT="0" marB="0" anchor="ctr"/>
                </a:tc>
                <a:tc>
                  <a:txBody>
                    <a:bodyPr/>
                    <a:lstStyle/>
                    <a:p>
                      <a:pPr>
                        <a:lnSpc>
                          <a:spcPct val="115000"/>
                        </a:lnSpc>
                        <a:spcAft>
                          <a:spcPts val="0"/>
                        </a:spcAft>
                      </a:pPr>
                      <a:r>
                        <a:rPr lang="ru-RU" sz="800">
                          <a:effectLst/>
                        </a:rPr>
                        <a:t>Приемная комиссия</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529" marR="48529" marT="0" marB="0" anchor="ctr"/>
                </a:tc>
                <a:tc>
                  <a:txBody>
                    <a:bodyPr/>
                    <a:lstStyle/>
                    <a:p>
                      <a:pPr>
                        <a:lnSpc>
                          <a:spcPct val="115000"/>
                        </a:lnSpc>
                        <a:spcAft>
                          <a:spcPts val="0"/>
                        </a:spcAft>
                      </a:pPr>
                      <a:r>
                        <a:rPr lang="ru-RU" sz="800">
                          <a:effectLst/>
                        </a:rPr>
                        <a:t>Ефремова Алена Александровна </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529" marR="48529" marT="0" marB="0" anchor="ctr"/>
                </a:tc>
                <a:tc>
                  <a:txBody>
                    <a:bodyPr/>
                    <a:lstStyle/>
                    <a:p>
                      <a:pPr algn="ctr">
                        <a:lnSpc>
                          <a:spcPct val="115000"/>
                        </a:lnSpc>
                        <a:spcAft>
                          <a:spcPts val="0"/>
                        </a:spcAft>
                      </a:pPr>
                      <a:r>
                        <a:rPr lang="ru-RU" sz="800" dirty="0">
                          <a:effectLst/>
                        </a:rPr>
                        <a:t>+7 (342)217-98-17; </a:t>
                      </a:r>
                      <a:br>
                        <a:rPr lang="ru-RU" sz="800" dirty="0">
                          <a:effectLst/>
                        </a:rPr>
                      </a:br>
                      <a:r>
                        <a:rPr lang="ru-RU" sz="800" dirty="0">
                          <a:effectLst/>
                        </a:rPr>
                        <a:t>+7 (902)83-59-209</a:t>
                      </a:r>
                      <a:endParaRPr lang="ru-RU"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529" marR="48529" marT="0" marB="0" anchor="ctr"/>
                </a:tc>
                <a:extLst>
                  <a:ext uri="{0D108BD9-81ED-4DB2-BD59-A6C34878D82A}">
                    <a16:rowId xmlns:a16="http://schemas.microsoft.com/office/drawing/2014/main" val="1892696654"/>
                  </a:ext>
                </a:extLst>
              </a:tr>
              <a:tr h="559050">
                <a:tc>
                  <a:txBody>
                    <a:bodyPr/>
                    <a:lstStyle/>
                    <a:p>
                      <a:pPr>
                        <a:lnSpc>
                          <a:spcPct val="115000"/>
                        </a:lnSpc>
                        <a:spcAft>
                          <a:spcPts val="0"/>
                        </a:spcAft>
                      </a:pPr>
                      <a:r>
                        <a:rPr lang="ru-RU" sz="800">
                          <a:effectLst/>
                        </a:rPr>
                        <a:t>6.</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529" marR="48529" marT="0" marB="0" anchor="ctr"/>
                </a:tc>
                <a:tc>
                  <a:txBody>
                    <a:bodyPr/>
                    <a:lstStyle/>
                    <a:p>
                      <a:pPr>
                        <a:lnSpc>
                          <a:spcPct val="115000"/>
                        </a:lnSpc>
                        <a:spcAft>
                          <a:spcPts val="0"/>
                        </a:spcAft>
                      </a:pPr>
                      <a:r>
                        <a:rPr lang="ru-RU" sz="800">
                          <a:effectLst/>
                        </a:rPr>
                        <a:t>ФГБОУ ВО «Пермская государственная фармацевтическая академия» Министерства здравоохранения Российской Федерации</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529" marR="48529" marT="0" marB="0" anchor="ctr"/>
                </a:tc>
                <a:tc>
                  <a:txBody>
                    <a:bodyPr/>
                    <a:lstStyle/>
                    <a:p>
                      <a:pPr>
                        <a:lnSpc>
                          <a:spcPct val="115000"/>
                        </a:lnSpc>
                        <a:spcAft>
                          <a:spcPts val="0"/>
                        </a:spcAft>
                      </a:pPr>
                      <a:r>
                        <a:rPr lang="ru-RU" sz="800">
                          <a:effectLst/>
                        </a:rPr>
                        <a:t>Приемная комиссия</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529" marR="48529" marT="0" marB="0" anchor="ctr"/>
                </a:tc>
                <a:tc>
                  <a:txBody>
                    <a:bodyPr/>
                    <a:lstStyle/>
                    <a:p>
                      <a:pPr>
                        <a:lnSpc>
                          <a:spcPct val="115000"/>
                        </a:lnSpc>
                        <a:spcAft>
                          <a:spcPts val="0"/>
                        </a:spcAft>
                      </a:pPr>
                      <a:r>
                        <a:rPr lang="ru-RU" sz="800" dirty="0" smtClean="0">
                          <a:effectLst/>
                        </a:rPr>
                        <a:t>Березина</a:t>
                      </a:r>
                      <a:r>
                        <a:rPr lang="ru-RU" sz="800" baseline="0" dirty="0" smtClean="0">
                          <a:effectLst/>
                        </a:rPr>
                        <a:t> Елена Станиславовна </a:t>
                      </a:r>
                      <a:r>
                        <a:rPr lang="ru-RU" sz="800" dirty="0" smtClean="0">
                          <a:effectLst/>
                        </a:rPr>
                        <a:t> </a:t>
                      </a:r>
                      <a:endParaRPr lang="ru-RU"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529" marR="48529" marT="0" marB="0" anchor="ctr"/>
                </a:tc>
                <a:tc>
                  <a:txBody>
                    <a:bodyPr/>
                    <a:lstStyle/>
                    <a:p>
                      <a:pPr algn="ctr">
                        <a:lnSpc>
                          <a:spcPct val="115000"/>
                        </a:lnSpc>
                        <a:spcAft>
                          <a:spcPts val="0"/>
                        </a:spcAft>
                      </a:pPr>
                      <a:r>
                        <a:rPr lang="ru-RU" sz="800">
                          <a:effectLst/>
                        </a:rPr>
                        <a:t>+7 (342) 233-55-01, </a:t>
                      </a:r>
                      <a:br>
                        <a:rPr lang="ru-RU" sz="800">
                          <a:effectLst/>
                        </a:rPr>
                      </a:br>
                      <a:r>
                        <a:rPr lang="ru-RU" sz="800">
                          <a:effectLst/>
                        </a:rPr>
                        <a:t>+7 (342) 236-90-50</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529" marR="48529" marT="0" marB="0" anchor="ctr"/>
                </a:tc>
                <a:extLst>
                  <a:ext uri="{0D108BD9-81ED-4DB2-BD59-A6C34878D82A}">
                    <a16:rowId xmlns:a16="http://schemas.microsoft.com/office/drawing/2014/main" val="3339596308"/>
                  </a:ext>
                </a:extLst>
              </a:tr>
              <a:tr h="745400">
                <a:tc>
                  <a:txBody>
                    <a:bodyPr/>
                    <a:lstStyle/>
                    <a:p>
                      <a:pPr>
                        <a:lnSpc>
                          <a:spcPct val="115000"/>
                        </a:lnSpc>
                        <a:spcAft>
                          <a:spcPts val="0"/>
                        </a:spcAft>
                      </a:pPr>
                      <a:r>
                        <a:rPr lang="ru-RU" sz="800">
                          <a:effectLst/>
                        </a:rPr>
                        <a:t>7.</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529" marR="48529" marT="0" marB="0" anchor="ctr"/>
                </a:tc>
                <a:tc>
                  <a:txBody>
                    <a:bodyPr/>
                    <a:lstStyle/>
                    <a:p>
                      <a:pPr>
                        <a:lnSpc>
                          <a:spcPct val="115000"/>
                        </a:lnSpc>
                        <a:spcAft>
                          <a:spcPts val="0"/>
                        </a:spcAft>
                      </a:pPr>
                      <a:r>
                        <a:rPr lang="ru-RU" sz="800">
                          <a:effectLst/>
                        </a:rPr>
                        <a:t>ФГБОУ ВО «Пермский государственный медицинский университет имени академика Е.А. Вагнера» Министерства здравоохранения Российской Федерации</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529" marR="48529" marT="0" marB="0" anchor="ctr"/>
                </a:tc>
                <a:tc>
                  <a:txBody>
                    <a:bodyPr/>
                    <a:lstStyle/>
                    <a:p>
                      <a:pPr>
                        <a:lnSpc>
                          <a:spcPct val="115000"/>
                        </a:lnSpc>
                        <a:spcAft>
                          <a:spcPts val="0"/>
                        </a:spcAft>
                      </a:pPr>
                      <a:r>
                        <a:rPr lang="ru-RU" sz="800">
                          <a:effectLst/>
                        </a:rPr>
                        <a:t>Приемная комиссия</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529" marR="48529" marT="0" marB="0" anchor="ctr"/>
                </a:tc>
                <a:tc>
                  <a:txBody>
                    <a:bodyPr/>
                    <a:lstStyle/>
                    <a:p>
                      <a:pPr>
                        <a:lnSpc>
                          <a:spcPct val="115000"/>
                        </a:lnSpc>
                        <a:spcAft>
                          <a:spcPts val="0"/>
                        </a:spcAft>
                      </a:pPr>
                      <a:r>
                        <a:rPr lang="ru-RU" sz="800">
                          <a:effectLst/>
                        </a:rPr>
                        <a:t>Суслена Ольга Анатольевна</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529" marR="48529" marT="0" marB="0" anchor="ctr"/>
                </a:tc>
                <a:tc>
                  <a:txBody>
                    <a:bodyPr/>
                    <a:lstStyle/>
                    <a:p>
                      <a:pPr algn="ctr">
                        <a:lnSpc>
                          <a:spcPct val="115000"/>
                        </a:lnSpc>
                        <a:spcAft>
                          <a:spcPts val="0"/>
                        </a:spcAft>
                      </a:pPr>
                      <a:r>
                        <a:rPr lang="ru-RU" sz="800">
                          <a:effectLst/>
                        </a:rPr>
                        <a:t>+7 (342) 276-01-04</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529" marR="48529" marT="0" marB="0" anchor="ctr"/>
                </a:tc>
                <a:extLst>
                  <a:ext uri="{0D108BD9-81ED-4DB2-BD59-A6C34878D82A}">
                    <a16:rowId xmlns:a16="http://schemas.microsoft.com/office/drawing/2014/main" val="2012786295"/>
                  </a:ext>
                </a:extLst>
              </a:tr>
              <a:tr h="372701">
                <a:tc>
                  <a:txBody>
                    <a:bodyPr/>
                    <a:lstStyle/>
                    <a:p>
                      <a:pPr>
                        <a:lnSpc>
                          <a:spcPct val="115000"/>
                        </a:lnSpc>
                        <a:spcAft>
                          <a:spcPts val="0"/>
                        </a:spcAft>
                      </a:pPr>
                      <a:r>
                        <a:rPr lang="ru-RU" sz="800">
                          <a:effectLst/>
                        </a:rPr>
                        <a:t>8.</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529" marR="48529" marT="0" marB="0" anchor="ctr"/>
                </a:tc>
                <a:tc>
                  <a:txBody>
                    <a:bodyPr/>
                    <a:lstStyle/>
                    <a:p>
                      <a:pPr>
                        <a:lnSpc>
                          <a:spcPct val="115000"/>
                        </a:lnSpc>
                        <a:spcAft>
                          <a:spcPts val="0"/>
                        </a:spcAft>
                      </a:pPr>
                      <a:r>
                        <a:rPr lang="ru-RU" sz="800">
                          <a:effectLst/>
                        </a:rPr>
                        <a:t>ФГБОУ ВО «Чайковский государственный институт физической культуры»</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529" marR="48529" marT="0" marB="0" anchor="ctr"/>
                </a:tc>
                <a:tc>
                  <a:txBody>
                    <a:bodyPr/>
                    <a:lstStyle/>
                    <a:p>
                      <a:pPr>
                        <a:lnSpc>
                          <a:spcPct val="115000"/>
                        </a:lnSpc>
                        <a:spcAft>
                          <a:spcPts val="0"/>
                        </a:spcAft>
                      </a:pPr>
                      <a:r>
                        <a:rPr lang="ru-RU" sz="800">
                          <a:effectLst/>
                        </a:rPr>
                        <a:t>Приемная комиссия</a:t>
                      </a:r>
                      <a:endParaRPr lang="ru-RU" sz="1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529" marR="48529" marT="0" marB="0" anchor="ctr"/>
                </a:tc>
                <a:tc>
                  <a:txBody>
                    <a:bodyPr/>
                    <a:lstStyle/>
                    <a:p>
                      <a:pPr>
                        <a:lnSpc>
                          <a:spcPct val="115000"/>
                        </a:lnSpc>
                        <a:spcAft>
                          <a:spcPts val="0"/>
                        </a:spcAft>
                      </a:pPr>
                      <a:r>
                        <a:rPr lang="ru-RU" sz="800" dirty="0" err="1" smtClean="0">
                          <a:effectLst/>
                          <a:latin typeface="+mn-lt"/>
                          <a:ea typeface="+mn-ea"/>
                          <a:cs typeface="+mn-cs"/>
                        </a:rPr>
                        <a:t>Поносова</a:t>
                      </a:r>
                      <a:r>
                        <a:rPr lang="ru-RU" sz="800" baseline="0" dirty="0" smtClean="0">
                          <a:effectLst/>
                          <a:latin typeface="+mn-lt"/>
                          <a:ea typeface="+mn-ea"/>
                          <a:cs typeface="+mn-cs"/>
                        </a:rPr>
                        <a:t> Ольга Ивановна </a:t>
                      </a:r>
                      <a:endParaRPr lang="ru-RU"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529" marR="48529" marT="0" marB="0" anchor="ctr"/>
                </a:tc>
                <a:tc>
                  <a:txBody>
                    <a:bodyPr/>
                    <a:lstStyle/>
                    <a:p>
                      <a:pPr algn="ctr">
                        <a:lnSpc>
                          <a:spcPct val="115000"/>
                        </a:lnSpc>
                        <a:spcAft>
                          <a:spcPts val="0"/>
                        </a:spcAft>
                      </a:pPr>
                      <a:r>
                        <a:rPr lang="ru-RU" sz="800" dirty="0">
                          <a:effectLst/>
                        </a:rPr>
                        <a:t>+7 (34241) 4-74-57</a:t>
                      </a:r>
                      <a:endParaRPr lang="ru-RU"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529" marR="48529" marT="0" marB="0" anchor="ctr"/>
                </a:tc>
                <a:extLst>
                  <a:ext uri="{0D108BD9-81ED-4DB2-BD59-A6C34878D82A}">
                    <a16:rowId xmlns:a16="http://schemas.microsoft.com/office/drawing/2014/main" val="3035080232"/>
                  </a:ext>
                </a:extLst>
              </a:tr>
            </a:tbl>
          </a:graphicData>
        </a:graphic>
      </p:graphicFrame>
      <p:sp>
        <p:nvSpPr>
          <p:cNvPr id="5" name="Rectangle 1"/>
          <p:cNvSpPr>
            <a:spLocks noChangeArrowheads="1"/>
          </p:cNvSpPr>
          <p:nvPr/>
        </p:nvSpPr>
        <p:spPr bwMode="auto">
          <a:xfrm>
            <a:off x="0" y="-360484"/>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Перечень образовательных организаций высшего образования, расположенных на территории Пермского края </a:t>
            </a:r>
            <a:endParaRPr kumimoji="0" lang="ru-RU" altLang="ru-RU" sz="6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2412171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599"/>
            <a:ext cx="8596668" cy="1482969"/>
          </a:xfrm>
        </p:spPr>
        <p:txBody>
          <a:bodyPr>
            <a:normAutofit fontScale="90000"/>
          </a:bodyPr>
          <a:lstStyle/>
          <a:p>
            <a:pPr algn="ctr"/>
            <a:r>
              <a:rPr lang="ru-RU" dirty="0" smtClean="0">
                <a:solidFill>
                  <a:srgbClr val="C00000"/>
                </a:solidFill>
              </a:rPr>
              <a:t>До 1 мая 2023 года  необходимо подать заявки на целевое обучение в свою образовательную организацию</a:t>
            </a:r>
            <a:endParaRPr lang="ru-RU" dirty="0">
              <a:solidFill>
                <a:srgbClr val="C00000"/>
              </a:solidFill>
            </a:endParaRPr>
          </a:p>
        </p:txBody>
      </p:sp>
      <p:sp>
        <p:nvSpPr>
          <p:cNvPr id="3" name="Объект 2"/>
          <p:cNvSpPr>
            <a:spLocks noGrp="1"/>
          </p:cNvSpPr>
          <p:nvPr>
            <p:ph idx="1"/>
          </p:nvPr>
        </p:nvSpPr>
        <p:spPr/>
        <p:txBody>
          <a:bodyPr/>
          <a:lstStyle/>
          <a:p>
            <a:pPr marL="0" indent="0">
              <a:buNone/>
            </a:pPr>
            <a:r>
              <a:rPr lang="ru-RU" dirty="0" smtClean="0"/>
              <a:t>В заявке указываем:</a:t>
            </a:r>
          </a:p>
          <a:p>
            <a:r>
              <a:rPr lang="ru-RU" dirty="0" smtClean="0"/>
              <a:t> код и наименование направления;</a:t>
            </a:r>
          </a:p>
          <a:p>
            <a:r>
              <a:rPr lang="ru-RU" dirty="0" smtClean="0"/>
              <a:t> уровень образования;</a:t>
            </a:r>
          </a:p>
          <a:p>
            <a:r>
              <a:rPr lang="ru-RU" dirty="0" smtClean="0"/>
              <a:t>Код и направление подготовки;</a:t>
            </a:r>
          </a:p>
          <a:p>
            <a:r>
              <a:rPr lang="ru-RU" dirty="0" smtClean="0"/>
              <a:t>Профиль (специальность)</a:t>
            </a:r>
          </a:p>
          <a:p>
            <a:r>
              <a:rPr lang="ru-RU" dirty="0" smtClean="0"/>
              <a:t>Форма обучения</a:t>
            </a:r>
          </a:p>
          <a:p>
            <a:r>
              <a:rPr lang="ru-RU" dirty="0" smtClean="0"/>
              <a:t>Наименование образовательной организации </a:t>
            </a:r>
            <a:endParaRPr lang="ru-RU" dirty="0"/>
          </a:p>
        </p:txBody>
      </p:sp>
    </p:spTree>
    <p:extLst>
      <p:ext uri="{BB962C8B-B14F-4D97-AF65-F5344CB8AC3E}">
        <p14:creationId xmlns:p14="http://schemas.microsoft.com/office/powerpoint/2010/main" val="19672412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184639"/>
            <a:ext cx="8596668" cy="3868615"/>
          </a:xfrm>
        </p:spPr>
        <p:txBody>
          <a:bodyPr>
            <a:normAutofit/>
          </a:bodyPr>
          <a:lstStyle/>
          <a:p>
            <a:pPr algn="ctr"/>
            <a:r>
              <a:rPr lang="ru-RU" dirty="0" smtClean="0"/>
              <a:t/>
            </a:r>
            <a:br>
              <a:rPr lang="ru-RU" dirty="0" smtClean="0"/>
            </a:br>
            <a:endParaRPr lang="ru-RU" dirty="0"/>
          </a:p>
        </p:txBody>
      </p:sp>
      <p:sp>
        <p:nvSpPr>
          <p:cNvPr id="3" name="Объект 2"/>
          <p:cNvSpPr>
            <a:spLocks noGrp="1"/>
          </p:cNvSpPr>
          <p:nvPr>
            <p:ph idx="1"/>
          </p:nvPr>
        </p:nvSpPr>
        <p:spPr>
          <a:xfrm>
            <a:off x="677334" y="5125915"/>
            <a:ext cx="9838266" cy="1134208"/>
          </a:xfrm>
        </p:spPr>
        <p:txBody>
          <a:bodyPr/>
          <a:lstStyle/>
          <a:p>
            <a:pPr marL="0" indent="0">
              <a:buNone/>
            </a:pPr>
            <a:r>
              <a:rPr lang="ru-RU" sz="3200" dirty="0" smtClean="0">
                <a:solidFill>
                  <a:srgbClr val="5FCBEF"/>
                </a:solidFill>
                <a:ea typeface="+mj-ea"/>
                <a:cs typeface="+mj-cs"/>
              </a:rPr>
              <a:t>                Спасибо </a:t>
            </a:r>
            <a:r>
              <a:rPr lang="ru-RU" sz="3200" dirty="0">
                <a:solidFill>
                  <a:srgbClr val="5FCBEF"/>
                </a:solidFill>
                <a:ea typeface="+mj-ea"/>
                <a:cs typeface="+mj-cs"/>
              </a:rPr>
              <a:t>за внимание</a:t>
            </a:r>
            <a:endParaRPr lang="ru-RU"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4528038"/>
          </a:xfrm>
          <a:prstGeom prst="rect">
            <a:avLst/>
          </a:prstGeom>
        </p:spPr>
      </p:pic>
    </p:spTree>
    <p:extLst>
      <p:ext uri="{BB962C8B-B14F-4D97-AF65-F5344CB8AC3E}">
        <p14:creationId xmlns:p14="http://schemas.microsoft.com/office/powerpoint/2010/main" val="25528835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883383"/>
          </a:xfrm>
        </p:spPr>
        <p:txBody>
          <a:bodyPr>
            <a:normAutofit fontScale="90000"/>
          </a:bodyPr>
          <a:lstStyle/>
          <a:p>
            <a:r>
              <a:rPr lang="ru-RU" sz="3600" dirty="0" smtClean="0">
                <a:solidFill>
                  <a:srgbClr val="C00000"/>
                </a:solidFill>
              </a:rPr>
              <a:t>Количество участников и выбранные экзамены ЕГЭ </a:t>
            </a:r>
            <a:endParaRPr lang="ru-RU" sz="3600" dirty="0">
              <a:solidFill>
                <a:srgbClr val="C00000"/>
              </a:solidFill>
            </a:endParaRPr>
          </a:p>
        </p:txBody>
      </p:sp>
      <p:graphicFrame>
        <p:nvGraphicFramePr>
          <p:cNvPr id="6" name="Объект 5"/>
          <p:cNvGraphicFramePr>
            <a:graphicFrameLocks noGrp="1"/>
          </p:cNvGraphicFramePr>
          <p:nvPr>
            <p:ph idx="1"/>
            <p:extLst>
              <p:ext uri="{D42A27DB-BD31-4B8C-83A1-F6EECF244321}">
                <p14:modId xmlns:p14="http://schemas.microsoft.com/office/powerpoint/2010/main" val="3713202680"/>
              </p:ext>
            </p:extLst>
          </p:nvPr>
        </p:nvGraphicFramePr>
        <p:xfrm>
          <a:off x="838200" y="1186959"/>
          <a:ext cx="10515600" cy="4947566"/>
        </p:xfrm>
        <a:graphic>
          <a:graphicData uri="http://schemas.openxmlformats.org/drawingml/2006/table">
            <a:tbl>
              <a:tblPr firstRow="1" bandRow="1">
                <a:tableStyleId>{5C22544A-7EE6-4342-B048-85BDC9FD1C3A}</a:tableStyleId>
              </a:tblPr>
              <a:tblGrid>
                <a:gridCol w="2582008">
                  <a:extLst>
                    <a:ext uri="{9D8B030D-6E8A-4147-A177-3AD203B41FA5}">
                      <a16:colId xmlns:a16="http://schemas.microsoft.com/office/drawing/2014/main" val="938278659"/>
                    </a:ext>
                  </a:extLst>
                </a:gridCol>
                <a:gridCol w="4428392">
                  <a:extLst>
                    <a:ext uri="{9D8B030D-6E8A-4147-A177-3AD203B41FA5}">
                      <a16:colId xmlns:a16="http://schemas.microsoft.com/office/drawing/2014/main" val="3730706073"/>
                    </a:ext>
                  </a:extLst>
                </a:gridCol>
                <a:gridCol w="3505200">
                  <a:extLst>
                    <a:ext uri="{9D8B030D-6E8A-4147-A177-3AD203B41FA5}">
                      <a16:colId xmlns:a16="http://schemas.microsoft.com/office/drawing/2014/main" val="4210039979"/>
                    </a:ext>
                  </a:extLst>
                </a:gridCol>
              </a:tblGrid>
              <a:tr h="380582">
                <a:tc>
                  <a:txBody>
                    <a:bodyPr/>
                    <a:lstStyle/>
                    <a:p>
                      <a:r>
                        <a:rPr lang="ru-RU" dirty="0" smtClean="0"/>
                        <a:t>Дата проведения </a:t>
                      </a:r>
                      <a:endParaRPr lang="ru-RU" dirty="0"/>
                    </a:p>
                  </a:txBody>
                  <a:tcPr/>
                </a:tc>
                <a:tc>
                  <a:txBody>
                    <a:bodyPr/>
                    <a:lstStyle/>
                    <a:p>
                      <a:r>
                        <a:rPr lang="ru-RU" dirty="0" smtClean="0"/>
                        <a:t>Наименование предмета </a:t>
                      </a:r>
                      <a:endParaRPr lang="ru-RU" dirty="0"/>
                    </a:p>
                  </a:txBody>
                  <a:tcPr/>
                </a:tc>
                <a:tc>
                  <a:txBody>
                    <a:bodyPr/>
                    <a:lstStyle/>
                    <a:p>
                      <a:r>
                        <a:rPr lang="ru-RU" dirty="0" smtClean="0"/>
                        <a:t>Количество участников </a:t>
                      </a:r>
                      <a:endParaRPr lang="ru-RU" dirty="0"/>
                    </a:p>
                  </a:txBody>
                  <a:tcPr/>
                </a:tc>
                <a:extLst>
                  <a:ext uri="{0D108BD9-81ED-4DB2-BD59-A6C34878D82A}">
                    <a16:rowId xmlns:a16="http://schemas.microsoft.com/office/drawing/2014/main" val="3669823483"/>
                  </a:ext>
                </a:extLst>
              </a:tr>
              <a:tr h="380582">
                <a:tc>
                  <a:txBody>
                    <a:bodyPr/>
                    <a:lstStyle/>
                    <a:p>
                      <a:r>
                        <a:rPr lang="ru-RU" dirty="0" smtClean="0"/>
                        <a:t>26.05.2023 </a:t>
                      </a:r>
                      <a:endParaRPr lang="ru-RU" dirty="0"/>
                    </a:p>
                  </a:txBody>
                  <a:tcPr/>
                </a:tc>
                <a:tc>
                  <a:txBody>
                    <a:bodyPr/>
                    <a:lstStyle/>
                    <a:p>
                      <a:r>
                        <a:rPr lang="ru-RU" dirty="0" smtClean="0"/>
                        <a:t>Химия </a:t>
                      </a:r>
                      <a:endParaRPr lang="ru-RU" dirty="0"/>
                    </a:p>
                  </a:txBody>
                  <a:tcPr/>
                </a:tc>
                <a:tc>
                  <a:txBody>
                    <a:bodyPr/>
                    <a:lstStyle/>
                    <a:p>
                      <a:r>
                        <a:rPr lang="ru-RU" dirty="0" smtClean="0"/>
                        <a:t>1 </a:t>
                      </a:r>
                      <a:r>
                        <a:rPr lang="ru-RU" dirty="0" smtClean="0"/>
                        <a:t>чел.</a:t>
                      </a:r>
                      <a:endParaRPr lang="ru-RU" dirty="0"/>
                    </a:p>
                  </a:txBody>
                  <a:tcPr/>
                </a:tc>
                <a:extLst>
                  <a:ext uri="{0D108BD9-81ED-4DB2-BD59-A6C34878D82A}">
                    <a16:rowId xmlns:a16="http://schemas.microsoft.com/office/drawing/2014/main" val="2272735348"/>
                  </a:ext>
                </a:extLst>
              </a:tr>
              <a:tr h="380582">
                <a:tc>
                  <a:txBody>
                    <a:bodyPr/>
                    <a:lstStyle/>
                    <a:p>
                      <a:r>
                        <a:rPr lang="ru-RU" dirty="0" smtClean="0"/>
                        <a:t>26.05.2023</a:t>
                      </a:r>
                      <a:endParaRPr lang="ru-RU" dirty="0"/>
                    </a:p>
                  </a:txBody>
                  <a:tcPr/>
                </a:tc>
                <a:tc>
                  <a:txBody>
                    <a:bodyPr/>
                    <a:lstStyle/>
                    <a:p>
                      <a:r>
                        <a:rPr lang="ru-RU" dirty="0" smtClean="0"/>
                        <a:t>География </a:t>
                      </a:r>
                      <a:endParaRPr lang="ru-RU" dirty="0"/>
                    </a:p>
                  </a:txBody>
                  <a:tcPr/>
                </a:tc>
                <a:tc>
                  <a:txBody>
                    <a:bodyPr/>
                    <a:lstStyle/>
                    <a:p>
                      <a:r>
                        <a:rPr lang="ru-RU" dirty="0" smtClean="0"/>
                        <a:t>3 чел.</a:t>
                      </a:r>
                      <a:endParaRPr lang="ru-RU" dirty="0"/>
                    </a:p>
                  </a:txBody>
                  <a:tcPr/>
                </a:tc>
                <a:extLst>
                  <a:ext uri="{0D108BD9-81ED-4DB2-BD59-A6C34878D82A}">
                    <a16:rowId xmlns:a16="http://schemas.microsoft.com/office/drawing/2014/main" val="2582816210"/>
                  </a:ext>
                </a:extLst>
              </a:tr>
              <a:tr h="380582">
                <a:tc>
                  <a:txBody>
                    <a:bodyPr/>
                    <a:lstStyle/>
                    <a:p>
                      <a:r>
                        <a:rPr lang="ru-RU" dirty="0" smtClean="0"/>
                        <a:t>29.05.2023</a:t>
                      </a:r>
                      <a:endParaRPr lang="ru-RU" dirty="0"/>
                    </a:p>
                  </a:txBody>
                  <a:tcPr/>
                </a:tc>
                <a:tc>
                  <a:txBody>
                    <a:bodyPr/>
                    <a:lstStyle/>
                    <a:p>
                      <a:r>
                        <a:rPr lang="ru-RU" dirty="0" smtClean="0"/>
                        <a:t>Русский язык </a:t>
                      </a:r>
                      <a:endParaRPr lang="ru-RU" dirty="0"/>
                    </a:p>
                  </a:txBody>
                  <a:tcPr/>
                </a:tc>
                <a:tc>
                  <a:txBody>
                    <a:bodyPr/>
                    <a:lstStyle/>
                    <a:p>
                      <a:r>
                        <a:rPr lang="ru-RU" dirty="0" smtClean="0"/>
                        <a:t>41 чел.</a:t>
                      </a:r>
                      <a:endParaRPr lang="ru-RU" dirty="0"/>
                    </a:p>
                  </a:txBody>
                  <a:tcPr/>
                </a:tc>
                <a:extLst>
                  <a:ext uri="{0D108BD9-81ED-4DB2-BD59-A6C34878D82A}">
                    <a16:rowId xmlns:a16="http://schemas.microsoft.com/office/drawing/2014/main" val="3701423171"/>
                  </a:ext>
                </a:extLst>
              </a:tr>
              <a:tr h="380582">
                <a:tc>
                  <a:txBody>
                    <a:bodyPr/>
                    <a:lstStyle/>
                    <a:p>
                      <a:r>
                        <a:rPr lang="ru-RU" dirty="0" smtClean="0"/>
                        <a:t>01.06.2023 </a:t>
                      </a:r>
                      <a:endParaRPr lang="ru-RU" dirty="0"/>
                    </a:p>
                  </a:txBody>
                  <a:tcPr/>
                </a:tc>
                <a:tc>
                  <a:txBody>
                    <a:bodyPr/>
                    <a:lstStyle/>
                    <a:p>
                      <a:r>
                        <a:rPr lang="ru-RU" dirty="0" smtClean="0"/>
                        <a:t>Математика профильная  </a:t>
                      </a:r>
                      <a:endParaRPr lang="ru-RU" dirty="0"/>
                    </a:p>
                  </a:txBody>
                  <a:tcPr/>
                </a:tc>
                <a:tc>
                  <a:txBody>
                    <a:bodyPr/>
                    <a:lstStyle/>
                    <a:p>
                      <a:r>
                        <a:rPr lang="ru-RU" dirty="0" smtClean="0"/>
                        <a:t>13 </a:t>
                      </a:r>
                      <a:r>
                        <a:rPr lang="ru-RU" dirty="0" smtClean="0"/>
                        <a:t>чел.</a:t>
                      </a:r>
                      <a:endParaRPr lang="ru-RU" dirty="0"/>
                    </a:p>
                  </a:txBody>
                  <a:tcPr/>
                </a:tc>
                <a:extLst>
                  <a:ext uri="{0D108BD9-81ED-4DB2-BD59-A6C34878D82A}">
                    <a16:rowId xmlns:a16="http://schemas.microsoft.com/office/drawing/2014/main" val="962218125"/>
                  </a:ext>
                </a:extLst>
              </a:tr>
              <a:tr h="380582">
                <a:tc>
                  <a:txBody>
                    <a:bodyPr/>
                    <a:lstStyle/>
                    <a:p>
                      <a:r>
                        <a:rPr lang="ru-RU" dirty="0" smtClean="0"/>
                        <a:t>01.06.2023</a:t>
                      </a:r>
                      <a:r>
                        <a:rPr lang="ru-RU" baseline="0" dirty="0" smtClean="0"/>
                        <a:t> </a:t>
                      </a:r>
                      <a:endParaRPr lang="ru-RU" dirty="0"/>
                    </a:p>
                  </a:txBody>
                  <a:tcPr/>
                </a:tc>
                <a:tc>
                  <a:txBody>
                    <a:bodyPr/>
                    <a:lstStyle/>
                    <a:p>
                      <a:r>
                        <a:rPr lang="ru-RU" dirty="0" smtClean="0"/>
                        <a:t>Математика базовая</a:t>
                      </a:r>
                      <a:r>
                        <a:rPr lang="ru-RU" baseline="0" dirty="0" smtClean="0"/>
                        <a:t> </a:t>
                      </a:r>
                      <a:r>
                        <a:rPr lang="ru-RU" dirty="0" smtClean="0"/>
                        <a:t> </a:t>
                      </a:r>
                      <a:endParaRPr lang="ru-RU" dirty="0"/>
                    </a:p>
                  </a:txBody>
                  <a:tcPr/>
                </a:tc>
                <a:tc>
                  <a:txBody>
                    <a:bodyPr/>
                    <a:lstStyle/>
                    <a:p>
                      <a:r>
                        <a:rPr lang="ru-RU" dirty="0" smtClean="0"/>
                        <a:t>28 </a:t>
                      </a:r>
                      <a:r>
                        <a:rPr lang="ru-RU" dirty="0" smtClean="0"/>
                        <a:t>чел. </a:t>
                      </a:r>
                      <a:endParaRPr lang="ru-RU" dirty="0"/>
                    </a:p>
                  </a:txBody>
                  <a:tcPr/>
                </a:tc>
                <a:extLst>
                  <a:ext uri="{0D108BD9-81ED-4DB2-BD59-A6C34878D82A}">
                    <a16:rowId xmlns:a16="http://schemas.microsoft.com/office/drawing/2014/main" val="3886949855"/>
                  </a:ext>
                </a:extLst>
              </a:tr>
              <a:tr h="380582">
                <a:tc>
                  <a:txBody>
                    <a:bodyPr/>
                    <a:lstStyle/>
                    <a:p>
                      <a:r>
                        <a:rPr lang="ru-RU" dirty="0" smtClean="0"/>
                        <a:t>05.06.2023</a:t>
                      </a:r>
                      <a:endParaRPr lang="ru-RU" dirty="0"/>
                    </a:p>
                  </a:txBody>
                  <a:tcPr/>
                </a:tc>
                <a:tc>
                  <a:txBody>
                    <a:bodyPr/>
                    <a:lstStyle/>
                    <a:p>
                      <a:r>
                        <a:rPr lang="ru-RU" dirty="0" smtClean="0"/>
                        <a:t>Физика </a:t>
                      </a:r>
                      <a:endParaRPr lang="ru-RU" dirty="0"/>
                    </a:p>
                  </a:txBody>
                  <a:tcPr/>
                </a:tc>
                <a:tc>
                  <a:txBody>
                    <a:bodyPr/>
                    <a:lstStyle/>
                    <a:p>
                      <a:r>
                        <a:rPr lang="ru-RU" dirty="0" smtClean="0"/>
                        <a:t>3 </a:t>
                      </a:r>
                      <a:r>
                        <a:rPr lang="ru-RU" dirty="0" smtClean="0"/>
                        <a:t>чел.</a:t>
                      </a:r>
                      <a:endParaRPr lang="ru-RU" dirty="0"/>
                    </a:p>
                  </a:txBody>
                  <a:tcPr/>
                </a:tc>
                <a:extLst>
                  <a:ext uri="{0D108BD9-81ED-4DB2-BD59-A6C34878D82A}">
                    <a16:rowId xmlns:a16="http://schemas.microsoft.com/office/drawing/2014/main" val="4159703387"/>
                  </a:ext>
                </a:extLst>
              </a:tr>
              <a:tr h="380582">
                <a:tc>
                  <a:txBody>
                    <a:bodyPr/>
                    <a:lstStyle/>
                    <a:p>
                      <a:r>
                        <a:rPr lang="ru-RU" dirty="0" smtClean="0"/>
                        <a:t>05.06.2023 </a:t>
                      </a:r>
                      <a:endParaRPr lang="ru-RU" dirty="0"/>
                    </a:p>
                  </a:txBody>
                  <a:tcPr/>
                </a:tc>
                <a:tc>
                  <a:txBody>
                    <a:bodyPr/>
                    <a:lstStyle/>
                    <a:p>
                      <a:r>
                        <a:rPr lang="ru-RU" dirty="0" smtClean="0"/>
                        <a:t>История </a:t>
                      </a:r>
                      <a:endParaRPr lang="ru-RU" dirty="0"/>
                    </a:p>
                  </a:txBody>
                  <a:tcPr/>
                </a:tc>
                <a:tc>
                  <a:txBody>
                    <a:bodyPr/>
                    <a:lstStyle/>
                    <a:p>
                      <a:r>
                        <a:rPr lang="ru-RU" dirty="0" smtClean="0"/>
                        <a:t>8 </a:t>
                      </a:r>
                      <a:r>
                        <a:rPr lang="ru-RU" dirty="0" smtClean="0"/>
                        <a:t>чел. </a:t>
                      </a:r>
                      <a:endParaRPr lang="ru-RU" dirty="0"/>
                    </a:p>
                  </a:txBody>
                  <a:tcPr/>
                </a:tc>
                <a:extLst>
                  <a:ext uri="{0D108BD9-81ED-4DB2-BD59-A6C34878D82A}">
                    <a16:rowId xmlns:a16="http://schemas.microsoft.com/office/drawing/2014/main" val="1404457871"/>
                  </a:ext>
                </a:extLst>
              </a:tr>
              <a:tr h="380582">
                <a:tc>
                  <a:txBody>
                    <a:bodyPr/>
                    <a:lstStyle/>
                    <a:p>
                      <a:r>
                        <a:rPr lang="ru-RU" dirty="0" smtClean="0"/>
                        <a:t>08.06.2023 </a:t>
                      </a:r>
                      <a:endParaRPr lang="ru-RU" dirty="0"/>
                    </a:p>
                  </a:txBody>
                  <a:tcPr/>
                </a:tc>
                <a:tc>
                  <a:txBody>
                    <a:bodyPr/>
                    <a:lstStyle/>
                    <a:p>
                      <a:r>
                        <a:rPr lang="ru-RU" dirty="0" smtClean="0"/>
                        <a:t>Обществознание </a:t>
                      </a:r>
                      <a:endParaRPr lang="ru-RU" dirty="0"/>
                    </a:p>
                  </a:txBody>
                  <a:tcPr/>
                </a:tc>
                <a:tc>
                  <a:txBody>
                    <a:bodyPr/>
                    <a:lstStyle/>
                    <a:p>
                      <a:r>
                        <a:rPr lang="ru-RU" dirty="0" smtClean="0"/>
                        <a:t>20 </a:t>
                      </a:r>
                      <a:r>
                        <a:rPr lang="ru-RU" dirty="0" smtClean="0"/>
                        <a:t>чел.</a:t>
                      </a:r>
                      <a:endParaRPr lang="ru-RU" dirty="0"/>
                    </a:p>
                  </a:txBody>
                  <a:tcPr/>
                </a:tc>
                <a:extLst>
                  <a:ext uri="{0D108BD9-81ED-4DB2-BD59-A6C34878D82A}">
                    <a16:rowId xmlns:a16="http://schemas.microsoft.com/office/drawing/2014/main" val="3041361525"/>
                  </a:ext>
                </a:extLst>
              </a:tr>
              <a:tr h="380582">
                <a:tc>
                  <a:txBody>
                    <a:bodyPr/>
                    <a:lstStyle/>
                    <a:p>
                      <a:r>
                        <a:rPr lang="ru-RU" dirty="0" smtClean="0"/>
                        <a:t>13.06.2023 </a:t>
                      </a:r>
                      <a:endParaRPr lang="ru-RU" dirty="0"/>
                    </a:p>
                  </a:txBody>
                  <a:tcPr/>
                </a:tc>
                <a:tc>
                  <a:txBody>
                    <a:bodyPr/>
                    <a:lstStyle/>
                    <a:p>
                      <a:r>
                        <a:rPr lang="ru-RU" dirty="0" smtClean="0"/>
                        <a:t>Биология </a:t>
                      </a:r>
                      <a:endParaRPr lang="ru-RU" dirty="0"/>
                    </a:p>
                  </a:txBody>
                  <a:tcPr/>
                </a:tc>
                <a:tc>
                  <a:txBody>
                    <a:bodyPr/>
                    <a:lstStyle/>
                    <a:p>
                      <a:r>
                        <a:rPr lang="ru-RU" dirty="0" smtClean="0"/>
                        <a:t>6 чел. </a:t>
                      </a:r>
                      <a:endParaRPr lang="ru-RU" dirty="0"/>
                    </a:p>
                  </a:txBody>
                  <a:tcPr/>
                </a:tc>
                <a:extLst>
                  <a:ext uri="{0D108BD9-81ED-4DB2-BD59-A6C34878D82A}">
                    <a16:rowId xmlns:a16="http://schemas.microsoft.com/office/drawing/2014/main" val="2511975473"/>
                  </a:ext>
                </a:extLst>
              </a:tr>
              <a:tr h="380582">
                <a:tc>
                  <a:txBody>
                    <a:bodyPr/>
                    <a:lstStyle/>
                    <a:p>
                      <a:r>
                        <a:rPr lang="ru-RU" dirty="0" smtClean="0"/>
                        <a:t>13.06.2023 </a:t>
                      </a:r>
                      <a:endParaRPr lang="ru-RU" dirty="0"/>
                    </a:p>
                  </a:txBody>
                  <a:tcPr/>
                </a:tc>
                <a:tc>
                  <a:txBody>
                    <a:bodyPr/>
                    <a:lstStyle/>
                    <a:p>
                      <a:r>
                        <a:rPr lang="ru-RU" dirty="0" smtClean="0"/>
                        <a:t>Английский язык </a:t>
                      </a:r>
                      <a:endParaRPr lang="ru-RU" dirty="0"/>
                    </a:p>
                  </a:txBody>
                  <a:tcPr/>
                </a:tc>
                <a:tc>
                  <a:txBody>
                    <a:bodyPr/>
                    <a:lstStyle/>
                    <a:p>
                      <a:r>
                        <a:rPr lang="ru-RU" dirty="0" smtClean="0"/>
                        <a:t>2 чел. </a:t>
                      </a:r>
                      <a:endParaRPr lang="ru-RU" dirty="0"/>
                    </a:p>
                  </a:txBody>
                  <a:tcPr/>
                </a:tc>
                <a:extLst>
                  <a:ext uri="{0D108BD9-81ED-4DB2-BD59-A6C34878D82A}">
                    <a16:rowId xmlns:a16="http://schemas.microsoft.com/office/drawing/2014/main" val="2635332446"/>
                  </a:ext>
                </a:extLst>
              </a:tr>
              <a:tr h="380582">
                <a:tc>
                  <a:txBody>
                    <a:bodyPr/>
                    <a:lstStyle/>
                    <a:p>
                      <a:r>
                        <a:rPr lang="ru-RU" dirty="0" smtClean="0"/>
                        <a:t>16.06.2023 </a:t>
                      </a:r>
                      <a:endParaRPr lang="ru-RU" dirty="0"/>
                    </a:p>
                  </a:txBody>
                  <a:tcPr/>
                </a:tc>
                <a:tc>
                  <a:txBody>
                    <a:bodyPr/>
                    <a:lstStyle/>
                    <a:p>
                      <a:r>
                        <a:rPr lang="ru-RU" dirty="0" smtClean="0"/>
                        <a:t>Английский язык (устный) </a:t>
                      </a:r>
                      <a:endParaRPr lang="ru-RU" dirty="0"/>
                    </a:p>
                  </a:txBody>
                  <a:tcPr/>
                </a:tc>
                <a:tc>
                  <a:txBody>
                    <a:bodyPr/>
                    <a:lstStyle/>
                    <a:p>
                      <a:r>
                        <a:rPr lang="ru-RU" dirty="0" smtClean="0"/>
                        <a:t>2 чел.</a:t>
                      </a:r>
                      <a:endParaRPr lang="ru-RU" dirty="0"/>
                    </a:p>
                  </a:txBody>
                  <a:tcPr/>
                </a:tc>
                <a:extLst>
                  <a:ext uri="{0D108BD9-81ED-4DB2-BD59-A6C34878D82A}">
                    <a16:rowId xmlns:a16="http://schemas.microsoft.com/office/drawing/2014/main" val="2401298430"/>
                  </a:ext>
                </a:extLst>
              </a:tr>
              <a:tr h="380582">
                <a:tc>
                  <a:txBody>
                    <a:bodyPr/>
                    <a:lstStyle/>
                    <a:p>
                      <a:r>
                        <a:rPr lang="ru-RU" dirty="0" smtClean="0"/>
                        <a:t>19.06.2023</a:t>
                      </a:r>
                      <a:endParaRPr lang="ru-RU" dirty="0"/>
                    </a:p>
                  </a:txBody>
                  <a:tcPr/>
                </a:tc>
                <a:tc>
                  <a:txBody>
                    <a:bodyPr/>
                    <a:lstStyle/>
                    <a:p>
                      <a:r>
                        <a:rPr lang="ru-RU" dirty="0" smtClean="0"/>
                        <a:t>Информатика и ИКТ </a:t>
                      </a:r>
                      <a:endParaRPr lang="ru-RU" dirty="0"/>
                    </a:p>
                  </a:txBody>
                  <a:tcPr/>
                </a:tc>
                <a:tc>
                  <a:txBody>
                    <a:bodyPr/>
                    <a:lstStyle/>
                    <a:p>
                      <a:r>
                        <a:rPr lang="ru-RU" dirty="0" smtClean="0"/>
                        <a:t>2 </a:t>
                      </a:r>
                      <a:r>
                        <a:rPr lang="ru-RU" dirty="0" smtClean="0"/>
                        <a:t>чел. </a:t>
                      </a:r>
                      <a:endParaRPr lang="ru-RU" dirty="0"/>
                    </a:p>
                  </a:txBody>
                  <a:tcPr/>
                </a:tc>
                <a:extLst>
                  <a:ext uri="{0D108BD9-81ED-4DB2-BD59-A6C34878D82A}">
                    <a16:rowId xmlns:a16="http://schemas.microsoft.com/office/drawing/2014/main" val="687643325"/>
                  </a:ext>
                </a:extLst>
              </a:tr>
            </a:tbl>
          </a:graphicData>
        </a:graphic>
      </p:graphicFrame>
    </p:spTree>
    <p:extLst>
      <p:ext uri="{BB962C8B-B14F-4D97-AF65-F5344CB8AC3E}">
        <p14:creationId xmlns:p14="http://schemas.microsoft.com/office/powerpoint/2010/main" val="35285995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254978"/>
            <a:ext cx="9539328" cy="764930"/>
          </a:xfrm>
        </p:spPr>
        <p:txBody>
          <a:bodyPr>
            <a:normAutofit/>
          </a:bodyPr>
          <a:lstStyle/>
          <a:p>
            <a:r>
              <a:rPr lang="ru-RU" sz="2800" dirty="0">
                <a:solidFill>
                  <a:srgbClr val="C00000"/>
                </a:solidFill>
              </a:rPr>
              <a:t>Количество участников и выбранные экзамены </a:t>
            </a:r>
            <a:r>
              <a:rPr lang="ru-RU" sz="2800" dirty="0" smtClean="0">
                <a:solidFill>
                  <a:srgbClr val="C00000"/>
                </a:solidFill>
              </a:rPr>
              <a:t>ОГЭ </a:t>
            </a:r>
            <a:endParaRPr lang="ru-RU" sz="2800"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2818747255"/>
              </p:ext>
            </p:extLst>
          </p:nvPr>
        </p:nvGraphicFramePr>
        <p:xfrm>
          <a:off x="352425" y="800100"/>
          <a:ext cx="11201400" cy="5635868"/>
        </p:xfrm>
        <a:graphic>
          <a:graphicData uri="http://schemas.openxmlformats.org/drawingml/2006/table">
            <a:tbl>
              <a:tblPr firstRow="1" bandRow="1">
                <a:tableStyleId>{5C22544A-7EE6-4342-B048-85BDC9FD1C3A}</a:tableStyleId>
              </a:tblPr>
              <a:tblGrid>
                <a:gridCol w="3733800">
                  <a:extLst>
                    <a:ext uri="{9D8B030D-6E8A-4147-A177-3AD203B41FA5}">
                      <a16:colId xmlns:a16="http://schemas.microsoft.com/office/drawing/2014/main" val="1056553017"/>
                    </a:ext>
                  </a:extLst>
                </a:gridCol>
                <a:gridCol w="3733800">
                  <a:extLst>
                    <a:ext uri="{9D8B030D-6E8A-4147-A177-3AD203B41FA5}">
                      <a16:colId xmlns:a16="http://schemas.microsoft.com/office/drawing/2014/main" val="4203460488"/>
                    </a:ext>
                  </a:extLst>
                </a:gridCol>
                <a:gridCol w="3733800">
                  <a:extLst>
                    <a:ext uri="{9D8B030D-6E8A-4147-A177-3AD203B41FA5}">
                      <a16:colId xmlns:a16="http://schemas.microsoft.com/office/drawing/2014/main" val="551557198"/>
                    </a:ext>
                  </a:extLst>
                </a:gridCol>
              </a:tblGrid>
              <a:tr h="402562">
                <a:tc>
                  <a:txBody>
                    <a:bodyPr/>
                    <a:lstStyle/>
                    <a:p>
                      <a:r>
                        <a:rPr lang="ru-RU" dirty="0" smtClean="0"/>
                        <a:t>Дата проведения </a:t>
                      </a:r>
                      <a:endParaRPr lang="ru-RU" dirty="0"/>
                    </a:p>
                  </a:txBody>
                  <a:tcPr/>
                </a:tc>
                <a:tc>
                  <a:txBody>
                    <a:bodyPr/>
                    <a:lstStyle/>
                    <a:p>
                      <a:r>
                        <a:rPr lang="ru-RU" dirty="0" smtClean="0"/>
                        <a:t>Наименование предмета </a:t>
                      </a:r>
                      <a:endParaRPr lang="ru-RU" dirty="0"/>
                    </a:p>
                  </a:txBody>
                  <a:tcPr/>
                </a:tc>
                <a:tc>
                  <a:txBody>
                    <a:bodyPr/>
                    <a:lstStyle/>
                    <a:p>
                      <a:r>
                        <a:rPr lang="ru-RU" dirty="0" smtClean="0"/>
                        <a:t>Количество участников </a:t>
                      </a:r>
                      <a:endParaRPr lang="ru-RU" dirty="0"/>
                    </a:p>
                  </a:txBody>
                  <a:tcPr/>
                </a:tc>
                <a:extLst>
                  <a:ext uri="{0D108BD9-81ED-4DB2-BD59-A6C34878D82A}">
                    <a16:rowId xmlns:a16="http://schemas.microsoft.com/office/drawing/2014/main" val="2626218826"/>
                  </a:ext>
                </a:extLst>
              </a:tr>
              <a:tr h="402562">
                <a:tc>
                  <a:txBody>
                    <a:bodyPr/>
                    <a:lstStyle/>
                    <a:p>
                      <a:r>
                        <a:rPr lang="ru-RU" dirty="0" smtClean="0"/>
                        <a:t>24.05.2023 </a:t>
                      </a:r>
                      <a:endParaRPr lang="ru-RU" dirty="0"/>
                    </a:p>
                  </a:txBody>
                  <a:tcPr/>
                </a:tc>
                <a:tc>
                  <a:txBody>
                    <a:bodyPr/>
                    <a:lstStyle/>
                    <a:p>
                      <a:r>
                        <a:rPr lang="ru-RU" dirty="0" smtClean="0"/>
                        <a:t>Физика </a:t>
                      </a:r>
                      <a:endParaRPr lang="ru-RU" dirty="0"/>
                    </a:p>
                  </a:txBody>
                  <a:tcPr/>
                </a:tc>
                <a:tc>
                  <a:txBody>
                    <a:bodyPr/>
                    <a:lstStyle/>
                    <a:p>
                      <a:r>
                        <a:rPr lang="ru-RU" dirty="0" smtClean="0"/>
                        <a:t>20 </a:t>
                      </a:r>
                      <a:r>
                        <a:rPr lang="ru-RU" dirty="0" smtClean="0"/>
                        <a:t>чел.</a:t>
                      </a:r>
                      <a:endParaRPr lang="ru-RU" dirty="0"/>
                    </a:p>
                  </a:txBody>
                  <a:tcPr/>
                </a:tc>
                <a:extLst>
                  <a:ext uri="{0D108BD9-81ED-4DB2-BD59-A6C34878D82A}">
                    <a16:rowId xmlns:a16="http://schemas.microsoft.com/office/drawing/2014/main" val="3784437779"/>
                  </a:ext>
                </a:extLst>
              </a:tr>
              <a:tr h="402562">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ru-RU" sz="1800" b="0" i="0" u="none" strike="noStrike" kern="1200" cap="none" spc="0" normalizeH="0" baseline="0" noProof="0" smtClean="0">
                          <a:ln>
                            <a:noFill/>
                          </a:ln>
                          <a:solidFill>
                            <a:prstClr val="black"/>
                          </a:solidFill>
                          <a:effectLst/>
                          <a:uLnTx/>
                          <a:uFillTx/>
                          <a:latin typeface="Trebuchet MS" panose="020B0603020202020204"/>
                          <a:ea typeface="+mn-ea"/>
                          <a:cs typeface="+mn-cs"/>
                        </a:rPr>
                        <a:t>24.05.2023 </a:t>
                      </a:r>
                      <a:endParaRPr kumimoji="0" lang="ru-RU" sz="1800" b="0" i="0" u="none" strike="noStrike" kern="1200" cap="none" spc="0" normalizeH="0" baseline="0" noProof="0" dirty="0">
                        <a:ln>
                          <a:noFill/>
                        </a:ln>
                        <a:solidFill>
                          <a:prstClr val="black"/>
                        </a:solidFill>
                        <a:effectLst/>
                        <a:uLnTx/>
                        <a:uFillTx/>
                        <a:latin typeface="Trebuchet MS" panose="020B0603020202020204"/>
                        <a:ea typeface="+mn-ea"/>
                        <a:cs typeface="+mn-cs"/>
                      </a:endParaRPr>
                    </a:p>
                  </a:txBody>
                  <a:tcPr/>
                </a:tc>
                <a:tc>
                  <a:txBody>
                    <a:bodyPr/>
                    <a:lstStyle/>
                    <a:p>
                      <a:r>
                        <a:rPr lang="ru-RU" dirty="0" smtClean="0"/>
                        <a:t>Биология </a:t>
                      </a:r>
                      <a:endParaRPr lang="ru-RU" dirty="0"/>
                    </a:p>
                  </a:txBody>
                  <a:tcPr/>
                </a:tc>
                <a:tc>
                  <a:txBody>
                    <a:bodyPr/>
                    <a:lstStyle/>
                    <a:p>
                      <a:r>
                        <a:rPr lang="ru-RU" dirty="0" smtClean="0"/>
                        <a:t>73 чел.</a:t>
                      </a:r>
                      <a:endParaRPr lang="ru-RU" dirty="0"/>
                    </a:p>
                  </a:txBody>
                  <a:tcPr/>
                </a:tc>
                <a:extLst>
                  <a:ext uri="{0D108BD9-81ED-4DB2-BD59-A6C34878D82A}">
                    <a16:rowId xmlns:a16="http://schemas.microsoft.com/office/drawing/2014/main" val="1490064558"/>
                  </a:ext>
                </a:extLst>
              </a:tr>
              <a:tr h="402562">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ru-RU" sz="1800" b="0" i="0" u="none" strike="noStrike" kern="1200" cap="none" spc="0" normalizeH="0" baseline="0" noProof="0" dirty="0" smtClean="0">
                          <a:ln>
                            <a:noFill/>
                          </a:ln>
                          <a:solidFill>
                            <a:prstClr val="black"/>
                          </a:solidFill>
                          <a:effectLst/>
                          <a:uLnTx/>
                          <a:uFillTx/>
                          <a:latin typeface="Trebuchet MS" panose="020B0603020202020204"/>
                          <a:ea typeface="+mn-ea"/>
                          <a:cs typeface="+mn-cs"/>
                        </a:rPr>
                        <a:t>24.05.2023 </a:t>
                      </a:r>
                      <a:endParaRPr kumimoji="0" lang="ru-RU" sz="1800" b="0" i="0" u="none" strike="noStrike" kern="1200" cap="none" spc="0" normalizeH="0" baseline="0" noProof="0" dirty="0">
                        <a:ln>
                          <a:noFill/>
                        </a:ln>
                        <a:solidFill>
                          <a:prstClr val="black"/>
                        </a:solidFill>
                        <a:effectLst/>
                        <a:uLnTx/>
                        <a:uFillTx/>
                        <a:latin typeface="Trebuchet MS" panose="020B0603020202020204"/>
                        <a:ea typeface="+mn-ea"/>
                        <a:cs typeface="+mn-cs"/>
                      </a:endParaRPr>
                    </a:p>
                  </a:txBody>
                  <a:tcPr/>
                </a:tc>
                <a:tc>
                  <a:txBody>
                    <a:bodyPr/>
                    <a:lstStyle/>
                    <a:p>
                      <a:r>
                        <a:rPr lang="ru-RU" dirty="0" smtClean="0"/>
                        <a:t>История </a:t>
                      </a:r>
                      <a:endParaRPr lang="ru-RU" dirty="0"/>
                    </a:p>
                  </a:txBody>
                  <a:tcPr/>
                </a:tc>
                <a:tc>
                  <a:txBody>
                    <a:bodyPr/>
                    <a:lstStyle/>
                    <a:p>
                      <a:r>
                        <a:rPr lang="ru-RU" dirty="0" smtClean="0"/>
                        <a:t>7 чел. </a:t>
                      </a:r>
                      <a:endParaRPr lang="ru-RU" dirty="0"/>
                    </a:p>
                  </a:txBody>
                  <a:tcPr/>
                </a:tc>
                <a:extLst>
                  <a:ext uri="{0D108BD9-81ED-4DB2-BD59-A6C34878D82A}">
                    <a16:rowId xmlns:a16="http://schemas.microsoft.com/office/drawing/2014/main" val="417557898"/>
                  </a:ext>
                </a:extLst>
              </a:tr>
              <a:tr h="402562">
                <a:tc>
                  <a:txBody>
                    <a:bodyPr/>
                    <a:lstStyle/>
                    <a:p>
                      <a:r>
                        <a:rPr lang="ru-RU" dirty="0" smtClean="0"/>
                        <a:t>30.05.2023</a:t>
                      </a:r>
                      <a:endParaRPr lang="ru-RU" dirty="0"/>
                    </a:p>
                  </a:txBody>
                  <a:tcPr/>
                </a:tc>
                <a:tc>
                  <a:txBody>
                    <a:bodyPr/>
                    <a:lstStyle/>
                    <a:p>
                      <a:r>
                        <a:rPr lang="ru-RU" dirty="0" smtClean="0"/>
                        <a:t>Химия </a:t>
                      </a:r>
                      <a:endParaRPr lang="ru-RU" dirty="0"/>
                    </a:p>
                  </a:txBody>
                  <a:tcPr/>
                </a:tc>
                <a:tc>
                  <a:txBody>
                    <a:bodyPr/>
                    <a:lstStyle/>
                    <a:p>
                      <a:r>
                        <a:rPr lang="ru-RU" dirty="0" smtClean="0"/>
                        <a:t>17 чел. </a:t>
                      </a:r>
                      <a:endParaRPr lang="ru-RU" dirty="0"/>
                    </a:p>
                  </a:txBody>
                  <a:tcPr/>
                </a:tc>
                <a:extLst>
                  <a:ext uri="{0D108BD9-81ED-4DB2-BD59-A6C34878D82A}">
                    <a16:rowId xmlns:a16="http://schemas.microsoft.com/office/drawing/2014/main" val="3666787727"/>
                  </a:ext>
                </a:extLst>
              </a:tr>
              <a:tr h="402562">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ru-RU" sz="1800" b="0" i="0" u="none" strike="noStrike" kern="1200" cap="none" spc="0" normalizeH="0" baseline="0" noProof="0" smtClean="0">
                          <a:ln>
                            <a:noFill/>
                          </a:ln>
                          <a:solidFill>
                            <a:prstClr val="black"/>
                          </a:solidFill>
                          <a:effectLst/>
                          <a:uLnTx/>
                          <a:uFillTx/>
                          <a:latin typeface="Trebuchet MS" panose="020B0603020202020204"/>
                          <a:ea typeface="+mn-ea"/>
                          <a:cs typeface="+mn-cs"/>
                        </a:rPr>
                        <a:t>30.05.2023</a:t>
                      </a:r>
                      <a:endParaRPr kumimoji="0" lang="ru-RU" sz="1800" b="0" i="0" u="none" strike="noStrike" kern="1200" cap="none" spc="0" normalizeH="0" baseline="0" noProof="0" dirty="0">
                        <a:ln>
                          <a:noFill/>
                        </a:ln>
                        <a:solidFill>
                          <a:prstClr val="black"/>
                        </a:solidFill>
                        <a:effectLst/>
                        <a:uLnTx/>
                        <a:uFillTx/>
                        <a:latin typeface="Trebuchet MS" panose="020B0603020202020204"/>
                        <a:ea typeface="+mn-ea"/>
                        <a:cs typeface="+mn-cs"/>
                      </a:endParaRPr>
                    </a:p>
                  </a:txBody>
                  <a:tcPr/>
                </a:tc>
                <a:tc>
                  <a:txBody>
                    <a:bodyPr/>
                    <a:lstStyle/>
                    <a:p>
                      <a:r>
                        <a:rPr lang="ru-RU" dirty="0" smtClean="0"/>
                        <a:t>Информатика </a:t>
                      </a:r>
                      <a:endParaRPr lang="ru-RU" dirty="0"/>
                    </a:p>
                  </a:txBody>
                  <a:tcPr/>
                </a:tc>
                <a:tc>
                  <a:txBody>
                    <a:bodyPr/>
                    <a:lstStyle/>
                    <a:p>
                      <a:r>
                        <a:rPr lang="ru-RU" dirty="0" smtClean="0"/>
                        <a:t>39 чел. </a:t>
                      </a:r>
                      <a:endParaRPr lang="ru-RU" dirty="0"/>
                    </a:p>
                  </a:txBody>
                  <a:tcPr/>
                </a:tc>
                <a:extLst>
                  <a:ext uri="{0D108BD9-81ED-4DB2-BD59-A6C34878D82A}">
                    <a16:rowId xmlns:a16="http://schemas.microsoft.com/office/drawing/2014/main" val="994249836"/>
                  </a:ext>
                </a:extLst>
              </a:tr>
              <a:tr h="402562">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ru-RU" sz="1800" b="0" i="0" u="none" strike="noStrike" kern="1200" cap="none" spc="0" normalizeH="0" baseline="0" noProof="0" smtClean="0">
                          <a:ln>
                            <a:noFill/>
                          </a:ln>
                          <a:solidFill>
                            <a:prstClr val="black"/>
                          </a:solidFill>
                          <a:effectLst/>
                          <a:uLnTx/>
                          <a:uFillTx/>
                          <a:latin typeface="Trebuchet MS" panose="020B0603020202020204"/>
                          <a:ea typeface="+mn-ea"/>
                          <a:cs typeface="+mn-cs"/>
                        </a:rPr>
                        <a:t>30.05.2023</a:t>
                      </a:r>
                      <a:endParaRPr kumimoji="0" lang="ru-RU" sz="1800" b="0" i="0" u="none" strike="noStrike" kern="1200" cap="none" spc="0" normalizeH="0" baseline="0" noProof="0" dirty="0">
                        <a:ln>
                          <a:noFill/>
                        </a:ln>
                        <a:solidFill>
                          <a:prstClr val="black"/>
                        </a:solidFill>
                        <a:effectLst/>
                        <a:uLnTx/>
                        <a:uFillTx/>
                        <a:latin typeface="Trebuchet MS" panose="020B0603020202020204"/>
                        <a:ea typeface="+mn-ea"/>
                        <a:cs typeface="+mn-cs"/>
                      </a:endParaRPr>
                    </a:p>
                  </a:txBody>
                  <a:tcPr/>
                </a:tc>
                <a:tc>
                  <a:txBody>
                    <a:bodyPr/>
                    <a:lstStyle/>
                    <a:p>
                      <a:r>
                        <a:rPr lang="ru-RU" dirty="0" smtClean="0"/>
                        <a:t>География </a:t>
                      </a:r>
                      <a:endParaRPr lang="ru-RU" dirty="0"/>
                    </a:p>
                  </a:txBody>
                  <a:tcPr/>
                </a:tc>
                <a:tc>
                  <a:txBody>
                    <a:bodyPr/>
                    <a:lstStyle/>
                    <a:p>
                      <a:r>
                        <a:rPr lang="ru-RU" dirty="0" smtClean="0"/>
                        <a:t>28 чел. </a:t>
                      </a:r>
                      <a:endParaRPr lang="ru-RU" dirty="0"/>
                    </a:p>
                  </a:txBody>
                  <a:tcPr/>
                </a:tc>
                <a:extLst>
                  <a:ext uri="{0D108BD9-81ED-4DB2-BD59-A6C34878D82A}">
                    <a16:rowId xmlns:a16="http://schemas.microsoft.com/office/drawing/2014/main" val="1272669431"/>
                  </a:ext>
                </a:extLst>
              </a:tr>
              <a:tr h="402562">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ru-RU" sz="1800" b="0" i="0" u="none" strike="noStrike" kern="1200" cap="none" spc="0" normalizeH="0" baseline="0" noProof="0" dirty="0" smtClean="0">
                          <a:ln>
                            <a:noFill/>
                          </a:ln>
                          <a:solidFill>
                            <a:prstClr val="black"/>
                          </a:solidFill>
                          <a:effectLst/>
                          <a:uLnTx/>
                          <a:uFillTx/>
                          <a:latin typeface="Trebuchet MS" panose="020B0603020202020204"/>
                          <a:ea typeface="+mn-ea"/>
                          <a:cs typeface="+mn-cs"/>
                        </a:rPr>
                        <a:t>30.05.2023</a:t>
                      </a:r>
                      <a:endParaRPr kumimoji="0" lang="ru-RU" sz="1800" b="0" i="0" u="none" strike="noStrike" kern="1200" cap="none" spc="0" normalizeH="0" baseline="0" noProof="0" dirty="0">
                        <a:ln>
                          <a:noFill/>
                        </a:ln>
                        <a:solidFill>
                          <a:prstClr val="black"/>
                        </a:solidFill>
                        <a:effectLst/>
                        <a:uLnTx/>
                        <a:uFillTx/>
                        <a:latin typeface="Trebuchet MS" panose="020B0603020202020204"/>
                        <a:ea typeface="+mn-ea"/>
                        <a:cs typeface="+mn-cs"/>
                      </a:endParaRPr>
                    </a:p>
                  </a:txBody>
                  <a:tcPr/>
                </a:tc>
                <a:tc>
                  <a:txBody>
                    <a:bodyPr/>
                    <a:lstStyle/>
                    <a:p>
                      <a:r>
                        <a:rPr lang="ru-RU" dirty="0" smtClean="0"/>
                        <a:t>Обществознание </a:t>
                      </a:r>
                      <a:endParaRPr lang="ru-RU" dirty="0"/>
                    </a:p>
                  </a:txBody>
                  <a:tcPr/>
                </a:tc>
                <a:tc>
                  <a:txBody>
                    <a:bodyPr/>
                    <a:lstStyle/>
                    <a:p>
                      <a:r>
                        <a:rPr lang="ru-RU" dirty="0" smtClean="0"/>
                        <a:t>74 чел. </a:t>
                      </a:r>
                      <a:endParaRPr lang="ru-RU" dirty="0"/>
                    </a:p>
                  </a:txBody>
                  <a:tcPr/>
                </a:tc>
                <a:extLst>
                  <a:ext uri="{0D108BD9-81ED-4DB2-BD59-A6C34878D82A}">
                    <a16:rowId xmlns:a16="http://schemas.microsoft.com/office/drawing/2014/main" val="550018033"/>
                  </a:ext>
                </a:extLst>
              </a:tr>
              <a:tr h="402562">
                <a:tc>
                  <a:txBody>
                    <a:bodyPr/>
                    <a:lstStyle/>
                    <a:p>
                      <a:r>
                        <a:rPr lang="ru-RU" dirty="0" smtClean="0"/>
                        <a:t>06.06.2023 </a:t>
                      </a:r>
                      <a:endParaRPr lang="ru-RU" dirty="0"/>
                    </a:p>
                  </a:txBody>
                  <a:tcPr/>
                </a:tc>
                <a:tc>
                  <a:txBody>
                    <a:bodyPr/>
                    <a:lstStyle/>
                    <a:p>
                      <a:r>
                        <a:rPr lang="ru-RU" dirty="0" smtClean="0"/>
                        <a:t>Русский язык </a:t>
                      </a:r>
                      <a:endParaRPr lang="ru-RU" dirty="0"/>
                    </a:p>
                  </a:txBody>
                  <a:tcPr/>
                </a:tc>
                <a:tc>
                  <a:txBody>
                    <a:bodyPr/>
                    <a:lstStyle/>
                    <a:p>
                      <a:r>
                        <a:rPr lang="ru-RU" dirty="0" smtClean="0"/>
                        <a:t>160 чел. </a:t>
                      </a:r>
                      <a:endParaRPr lang="ru-RU" dirty="0"/>
                    </a:p>
                  </a:txBody>
                  <a:tcPr/>
                </a:tc>
                <a:extLst>
                  <a:ext uri="{0D108BD9-81ED-4DB2-BD59-A6C34878D82A}">
                    <a16:rowId xmlns:a16="http://schemas.microsoft.com/office/drawing/2014/main" val="820993230"/>
                  </a:ext>
                </a:extLst>
              </a:tr>
              <a:tr h="402562">
                <a:tc>
                  <a:txBody>
                    <a:bodyPr/>
                    <a:lstStyle/>
                    <a:p>
                      <a:r>
                        <a:rPr lang="ru-RU" dirty="0" smtClean="0"/>
                        <a:t>09.06.2023 </a:t>
                      </a:r>
                      <a:endParaRPr lang="ru-RU" dirty="0"/>
                    </a:p>
                  </a:txBody>
                  <a:tcPr/>
                </a:tc>
                <a:tc>
                  <a:txBody>
                    <a:bodyPr/>
                    <a:lstStyle/>
                    <a:p>
                      <a:r>
                        <a:rPr lang="ru-RU" dirty="0" smtClean="0"/>
                        <a:t>Математика </a:t>
                      </a:r>
                      <a:endParaRPr lang="ru-RU" dirty="0"/>
                    </a:p>
                  </a:txBody>
                  <a:tcPr/>
                </a:tc>
                <a:tc>
                  <a:txBody>
                    <a:bodyPr/>
                    <a:lstStyle/>
                    <a:p>
                      <a:r>
                        <a:rPr lang="ru-RU" dirty="0" smtClean="0"/>
                        <a:t>159 чел. </a:t>
                      </a:r>
                      <a:endParaRPr lang="ru-RU" dirty="0"/>
                    </a:p>
                  </a:txBody>
                  <a:tcPr/>
                </a:tc>
                <a:extLst>
                  <a:ext uri="{0D108BD9-81ED-4DB2-BD59-A6C34878D82A}">
                    <a16:rowId xmlns:a16="http://schemas.microsoft.com/office/drawing/2014/main" val="294041116"/>
                  </a:ext>
                </a:extLst>
              </a:tr>
              <a:tr h="402562">
                <a:tc>
                  <a:txBody>
                    <a:bodyPr/>
                    <a:lstStyle/>
                    <a:p>
                      <a:r>
                        <a:rPr lang="ru-RU" dirty="0" smtClean="0"/>
                        <a:t>14.06.2023 </a:t>
                      </a:r>
                      <a:endParaRPr lang="ru-RU" dirty="0"/>
                    </a:p>
                  </a:txBody>
                  <a:tcPr/>
                </a:tc>
                <a:tc>
                  <a:txBody>
                    <a:bodyPr/>
                    <a:lstStyle/>
                    <a:p>
                      <a:r>
                        <a:rPr lang="ru-RU" dirty="0" smtClean="0"/>
                        <a:t>Информатика </a:t>
                      </a:r>
                      <a:endParaRPr lang="ru-RU" dirty="0"/>
                    </a:p>
                  </a:txBody>
                  <a:tcPr/>
                </a:tc>
                <a:tc>
                  <a:txBody>
                    <a:bodyPr/>
                    <a:lstStyle/>
                    <a:p>
                      <a:r>
                        <a:rPr lang="ru-RU" dirty="0" smtClean="0"/>
                        <a:t>33 чел. </a:t>
                      </a:r>
                      <a:endParaRPr lang="ru-RU" dirty="0"/>
                    </a:p>
                  </a:txBody>
                  <a:tcPr/>
                </a:tc>
                <a:extLst>
                  <a:ext uri="{0D108BD9-81ED-4DB2-BD59-A6C34878D82A}">
                    <a16:rowId xmlns:a16="http://schemas.microsoft.com/office/drawing/2014/main" val="1264070863"/>
                  </a:ext>
                </a:extLst>
              </a:tr>
              <a:tr h="402562">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ru-RU" sz="1800" b="0" i="0" u="none" strike="noStrike" kern="1200" cap="none" spc="0" normalizeH="0" baseline="0" noProof="0" smtClean="0">
                          <a:ln>
                            <a:noFill/>
                          </a:ln>
                          <a:solidFill>
                            <a:prstClr val="black"/>
                          </a:solidFill>
                          <a:effectLst/>
                          <a:uLnTx/>
                          <a:uFillTx/>
                          <a:latin typeface="Trebuchet MS" panose="020B0603020202020204"/>
                          <a:ea typeface="+mn-ea"/>
                          <a:cs typeface="+mn-cs"/>
                        </a:rPr>
                        <a:t>14.06.2023 </a:t>
                      </a:r>
                      <a:endParaRPr kumimoji="0" lang="ru-RU" sz="1800" b="0" i="0" u="none" strike="noStrike" kern="1200" cap="none" spc="0" normalizeH="0" baseline="0" noProof="0" dirty="0">
                        <a:ln>
                          <a:noFill/>
                        </a:ln>
                        <a:solidFill>
                          <a:prstClr val="black"/>
                        </a:solidFill>
                        <a:effectLst/>
                        <a:uLnTx/>
                        <a:uFillTx/>
                        <a:latin typeface="Trebuchet MS" panose="020B0603020202020204"/>
                        <a:ea typeface="+mn-ea"/>
                        <a:cs typeface="+mn-cs"/>
                      </a:endParaRPr>
                    </a:p>
                  </a:txBody>
                  <a:tcPr/>
                </a:tc>
                <a:tc>
                  <a:txBody>
                    <a:bodyPr/>
                    <a:lstStyle/>
                    <a:p>
                      <a:r>
                        <a:rPr lang="ru-RU" dirty="0" smtClean="0"/>
                        <a:t>География </a:t>
                      </a:r>
                      <a:endParaRPr lang="ru-RU" dirty="0"/>
                    </a:p>
                  </a:txBody>
                  <a:tcPr/>
                </a:tc>
                <a:tc>
                  <a:txBody>
                    <a:bodyPr/>
                    <a:lstStyle/>
                    <a:p>
                      <a:r>
                        <a:rPr lang="ru-RU" dirty="0" smtClean="0"/>
                        <a:t>17 чел. </a:t>
                      </a:r>
                      <a:endParaRPr lang="ru-RU" dirty="0"/>
                    </a:p>
                  </a:txBody>
                  <a:tcPr/>
                </a:tc>
                <a:extLst>
                  <a:ext uri="{0D108BD9-81ED-4DB2-BD59-A6C34878D82A}">
                    <a16:rowId xmlns:a16="http://schemas.microsoft.com/office/drawing/2014/main" val="621651857"/>
                  </a:ext>
                </a:extLst>
              </a:tr>
              <a:tr h="402562">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ru-RU" sz="1800" b="0" i="0" u="none" strike="noStrike" kern="1200" cap="none" spc="0" normalizeH="0" baseline="0" noProof="0" dirty="0" smtClean="0">
                          <a:ln>
                            <a:noFill/>
                          </a:ln>
                          <a:solidFill>
                            <a:prstClr val="black"/>
                          </a:solidFill>
                          <a:effectLst/>
                          <a:uLnTx/>
                          <a:uFillTx/>
                          <a:latin typeface="Trebuchet MS" panose="020B0603020202020204"/>
                          <a:ea typeface="+mn-ea"/>
                          <a:cs typeface="+mn-cs"/>
                        </a:rPr>
                        <a:t>14.06.2023 </a:t>
                      </a:r>
                      <a:endParaRPr kumimoji="0" lang="ru-RU" sz="1800" b="0" i="0" u="none" strike="noStrike" kern="1200" cap="none" spc="0" normalizeH="0" baseline="0" noProof="0" dirty="0">
                        <a:ln>
                          <a:noFill/>
                        </a:ln>
                        <a:solidFill>
                          <a:prstClr val="black"/>
                        </a:solidFill>
                        <a:effectLst/>
                        <a:uLnTx/>
                        <a:uFillTx/>
                        <a:latin typeface="Trebuchet MS" panose="020B0603020202020204"/>
                        <a:ea typeface="+mn-ea"/>
                        <a:cs typeface="+mn-cs"/>
                      </a:endParaRPr>
                    </a:p>
                  </a:txBody>
                  <a:tcPr/>
                </a:tc>
                <a:tc>
                  <a:txBody>
                    <a:bodyPr/>
                    <a:lstStyle/>
                    <a:p>
                      <a:r>
                        <a:rPr lang="ru-RU" dirty="0" smtClean="0"/>
                        <a:t>Литература </a:t>
                      </a:r>
                      <a:endParaRPr lang="ru-RU" dirty="0"/>
                    </a:p>
                  </a:txBody>
                  <a:tcPr/>
                </a:tc>
                <a:tc>
                  <a:txBody>
                    <a:bodyPr/>
                    <a:lstStyle/>
                    <a:p>
                      <a:r>
                        <a:rPr lang="ru-RU" dirty="0" smtClean="0"/>
                        <a:t>4 чел. </a:t>
                      </a:r>
                      <a:endParaRPr lang="ru-RU" dirty="0"/>
                    </a:p>
                  </a:txBody>
                  <a:tcPr/>
                </a:tc>
                <a:extLst>
                  <a:ext uri="{0D108BD9-81ED-4DB2-BD59-A6C34878D82A}">
                    <a16:rowId xmlns:a16="http://schemas.microsoft.com/office/drawing/2014/main" val="3225174685"/>
                  </a:ext>
                </a:extLst>
              </a:tr>
              <a:tr h="402562">
                <a:tc>
                  <a:txBody>
                    <a:bodyPr/>
                    <a:lstStyle/>
                    <a:p>
                      <a:r>
                        <a:rPr lang="ru-RU" dirty="0" smtClean="0"/>
                        <a:t>17.06.2023 </a:t>
                      </a:r>
                      <a:endParaRPr lang="ru-RU" dirty="0"/>
                    </a:p>
                  </a:txBody>
                  <a:tcPr/>
                </a:tc>
                <a:tc>
                  <a:txBody>
                    <a:bodyPr/>
                    <a:lstStyle/>
                    <a:p>
                      <a:r>
                        <a:rPr lang="ru-RU" dirty="0" smtClean="0"/>
                        <a:t>Обществознание </a:t>
                      </a:r>
                      <a:endParaRPr lang="ru-RU" dirty="0"/>
                    </a:p>
                  </a:txBody>
                  <a:tcPr/>
                </a:tc>
                <a:tc>
                  <a:txBody>
                    <a:bodyPr/>
                    <a:lstStyle/>
                    <a:p>
                      <a:r>
                        <a:rPr lang="ru-RU" dirty="0" smtClean="0"/>
                        <a:t>6 чел. </a:t>
                      </a:r>
                      <a:endParaRPr lang="ru-RU" dirty="0"/>
                    </a:p>
                  </a:txBody>
                  <a:tcPr/>
                </a:tc>
                <a:extLst>
                  <a:ext uri="{0D108BD9-81ED-4DB2-BD59-A6C34878D82A}">
                    <a16:rowId xmlns:a16="http://schemas.microsoft.com/office/drawing/2014/main" val="3185995192"/>
                  </a:ext>
                </a:extLst>
              </a:tr>
            </a:tbl>
          </a:graphicData>
        </a:graphic>
      </p:graphicFrame>
    </p:spTree>
    <p:extLst>
      <p:ext uri="{BB962C8B-B14F-4D97-AF65-F5344CB8AC3E}">
        <p14:creationId xmlns:p14="http://schemas.microsoft.com/office/powerpoint/2010/main" val="34719438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1"/>
            <a:ext cx="10515600" cy="835268"/>
          </a:xfrm>
        </p:spPr>
        <p:txBody>
          <a:bodyPr>
            <a:normAutofit fontScale="90000"/>
          </a:bodyPr>
          <a:lstStyle/>
          <a:p>
            <a:r>
              <a:rPr lang="ru-RU" sz="3200" dirty="0" smtClean="0">
                <a:solidFill>
                  <a:srgbClr val="C00000"/>
                </a:solidFill>
              </a:rPr>
              <a:t>Обязанности участника экзамена в рамках участия в ЕГЭ </a:t>
            </a:r>
            <a:endParaRPr lang="ru-RU" sz="3200" dirty="0">
              <a:solidFill>
                <a:srgbClr val="C00000"/>
              </a:solidFill>
            </a:endParaRPr>
          </a:p>
        </p:txBody>
      </p:sp>
      <p:sp>
        <p:nvSpPr>
          <p:cNvPr id="3" name="Объект 2"/>
          <p:cNvSpPr>
            <a:spLocks noGrp="1"/>
          </p:cNvSpPr>
          <p:nvPr>
            <p:ph idx="1"/>
          </p:nvPr>
        </p:nvSpPr>
        <p:spPr>
          <a:xfrm>
            <a:off x="838200" y="764932"/>
            <a:ext cx="10515600" cy="5412032"/>
          </a:xfrm>
        </p:spPr>
        <p:txBody>
          <a:bodyPr>
            <a:normAutofit fontScale="85000" lnSpcReduction="20000"/>
          </a:bodyPr>
          <a:lstStyle/>
          <a:p>
            <a:r>
              <a:rPr lang="ru-RU" sz="1600" dirty="0" smtClean="0"/>
              <a:t>1 В день экзамена участник должен прибыть в ППЭ не менее чем за 30 мин. До его начала. Вход участников начинается с 9.00 по местному времени.</a:t>
            </a:r>
          </a:p>
          <a:p>
            <a:r>
              <a:rPr lang="ru-RU" sz="1600" dirty="0" smtClean="0"/>
              <a:t>2 Допуск осуществляется при  наличии документа удостоверяющий личность и при наличии участника в списках распределения в данный ППЭ.</a:t>
            </a:r>
          </a:p>
          <a:p>
            <a:r>
              <a:rPr lang="ru-RU" sz="1600" dirty="0" smtClean="0"/>
              <a:t>3. </a:t>
            </a:r>
            <a:r>
              <a:rPr lang="ru-RU" sz="1600" dirty="0" smtClean="0">
                <a:solidFill>
                  <a:srgbClr val="C00000"/>
                </a:solidFill>
              </a:rPr>
              <a:t>Если участник экзамена опоздал</a:t>
            </a:r>
            <a:r>
              <a:rPr lang="ru-RU" sz="1600" dirty="0" smtClean="0"/>
              <a:t>, он допускается к сдаче ЕГЭ в установленном порядке, </a:t>
            </a:r>
            <a:r>
              <a:rPr lang="ru-RU" sz="1600" dirty="0" smtClean="0">
                <a:solidFill>
                  <a:srgbClr val="C00000"/>
                </a:solidFill>
              </a:rPr>
              <a:t>при этом время окончания экзамена не продлевается</a:t>
            </a:r>
            <a:r>
              <a:rPr lang="ru-RU" sz="1600" dirty="0" smtClean="0"/>
              <a:t>, о чем сообщается участнику экзамена.</a:t>
            </a:r>
          </a:p>
          <a:p>
            <a:pPr marL="0" indent="0">
              <a:buNone/>
            </a:pPr>
            <a:r>
              <a:rPr lang="ru-RU" sz="1600" dirty="0" smtClean="0"/>
              <a:t>В случае проведения ЕГЭ по иностранным языкам допуск опоздавших участников в аудиторию после выключения аудиозаписи не осуществляется  (за исключением, если в аудитории нет других участников или, если участники в аудитории завершили прослушивание аудиозаписи).</a:t>
            </a:r>
            <a:r>
              <a:rPr lang="ru-RU" sz="1600" dirty="0" smtClean="0">
                <a:solidFill>
                  <a:srgbClr val="C00000"/>
                </a:solidFill>
              </a:rPr>
              <a:t>Персональное аудирование для опоздавших не проводится </a:t>
            </a:r>
            <a:r>
              <a:rPr lang="ru-RU" sz="1600" dirty="0" smtClean="0"/>
              <a:t>(за исключением случая, когда в аудитории нет других участников экзамена).</a:t>
            </a:r>
          </a:p>
          <a:p>
            <a:pPr marL="0" indent="0">
              <a:buNone/>
            </a:pPr>
            <a:r>
              <a:rPr lang="ru-RU" sz="1600" dirty="0" smtClean="0"/>
              <a:t>Повторный общий инструктаж для опоздавших не проводится. Организаторы представляют необходимую информацию для заполнения регистрационных полей бланков ЕГЭ. </a:t>
            </a:r>
          </a:p>
          <a:p>
            <a:pPr marL="0" indent="0">
              <a:buNone/>
            </a:pPr>
            <a:r>
              <a:rPr lang="ru-RU" sz="1600" dirty="0" smtClean="0"/>
              <a:t>В случае отсутствия по объективным причинам у участника ГИА документа, удостоверяющего личность, </a:t>
            </a:r>
            <a:r>
              <a:rPr lang="ru-RU" sz="1600" dirty="0" smtClean="0">
                <a:solidFill>
                  <a:srgbClr val="C00000"/>
                </a:solidFill>
              </a:rPr>
              <a:t>он допускается в ППЭ </a:t>
            </a:r>
            <a:r>
              <a:rPr lang="ru-RU" sz="1600" dirty="0" smtClean="0"/>
              <a:t>после письменного подтверждения его личности сопровождающим от образовательной организации. </a:t>
            </a:r>
          </a:p>
          <a:p>
            <a:r>
              <a:rPr lang="ru-RU" sz="1600" dirty="0" smtClean="0"/>
              <a:t> 4.  В день проведения экзамена (в период с момента входа в ППЭ и до окончания экзамена) в ППЭ участникам </a:t>
            </a:r>
            <a:r>
              <a:rPr lang="ru-RU" sz="1600" dirty="0" smtClean="0">
                <a:solidFill>
                  <a:srgbClr val="C00000"/>
                </a:solidFill>
              </a:rPr>
              <a:t>запрещается </a:t>
            </a:r>
            <a:r>
              <a:rPr lang="ru-RU" sz="1600" dirty="0" smtClean="0"/>
              <a:t>иметь при себе </a:t>
            </a:r>
            <a:r>
              <a:rPr lang="ru-RU" sz="1600" dirty="0" smtClean="0">
                <a:solidFill>
                  <a:srgbClr val="C00000"/>
                </a:solidFill>
              </a:rPr>
              <a:t>уведомление о регистрации на экзамены </a:t>
            </a:r>
            <a:r>
              <a:rPr lang="ru-RU" sz="1600" dirty="0" smtClean="0"/>
              <a:t>(необходимо оставить в месте для хранения вещей), </a:t>
            </a:r>
            <a:r>
              <a:rPr lang="ru-RU" sz="1600" dirty="0" smtClean="0">
                <a:solidFill>
                  <a:srgbClr val="C00000"/>
                </a:solidFill>
              </a:rPr>
              <a:t>средства связи, электронно-вычислительную технику, фото-, ауди- и  видеоаппаратуру, справочные материалы, письменные заметки  и иные средства хранения и передачи информации, выносить из аудитории письменные заметки и иные средства хранения и передачи информации. </a:t>
            </a:r>
            <a:r>
              <a:rPr lang="ru-RU" sz="1600" dirty="0" smtClean="0"/>
              <a:t>Из ППЭ и аудиторий ППЭ </a:t>
            </a:r>
            <a:r>
              <a:rPr lang="ru-RU" sz="1600" dirty="0" smtClean="0">
                <a:solidFill>
                  <a:srgbClr val="C00000"/>
                </a:solidFill>
              </a:rPr>
              <a:t>запрещается</a:t>
            </a:r>
            <a:r>
              <a:rPr lang="ru-RU" sz="1600" dirty="0" smtClean="0"/>
              <a:t> выносить </a:t>
            </a:r>
            <a:r>
              <a:rPr lang="ru-RU" sz="1600" dirty="0" smtClean="0">
                <a:solidFill>
                  <a:srgbClr val="C00000"/>
                </a:solidFill>
              </a:rPr>
              <a:t>экзаменационные материалы, в том числе КИМ и черновики </a:t>
            </a:r>
            <a:r>
              <a:rPr lang="ru-RU" sz="1600" dirty="0" smtClean="0"/>
              <a:t>на бумажном или электронном носителях, </a:t>
            </a:r>
            <a:r>
              <a:rPr lang="ru-RU" sz="1600" dirty="0" smtClean="0">
                <a:solidFill>
                  <a:srgbClr val="C00000"/>
                </a:solidFill>
              </a:rPr>
              <a:t>фотографировать</a:t>
            </a:r>
            <a:r>
              <a:rPr lang="ru-RU" sz="1600" dirty="0" smtClean="0"/>
              <a:t> экзаменационные материалы. </a:t>
            </a:r>
            <a:r>
              <a:rPr lang="ru-RU" sz="1600" dirty="0" smtClean="0">
                <a:solidFill>
                  <a:srgbClr val="C00000"/>
                </a:solidFill>
              </a:rPr>
              <a:t> </a:t>
            </a:r>
          </a:p>
          <a:p>
            <a:pPr marL="0" indent="0">
              <a:buNone/>
            </a:pPr>
            <a:r>
              <a:rPr lang="ru-RU" sz="1600" dirty="0" smtClean="0"/>
              <a:t>Рекомендуется взять с собой на экзамен только необходимые вещи (паспорт, ручка, которая пишет только черными чернилами) Всё, что участник берёт с собой, организаторы осмотрят на наличие шпаргалок. Лучше оставить продукты вне аудитории, чтобы случайно не облить и не испачкать </a:t>
            </a:r>
            <a:r>
              <a:rPr lang="ru-RU" sz="1600" dirty="0" err="1" smtClean="0"/>
              <a:t>КИМы</a:t>
            </a:r>
            <a:r>
              <a:rPr lang="ru-RU" sz="1600" dirty="0" smtClean="0"/>
              <a:t>.</a:t>
            </a:r>
            <a:endParaRPr lang="ru-RU" sz="1600" dirty="0" smtClean="0">
              <a:solidFill>
                <a:srgbClr val="C00000"/>
              </a:solidFill>
            </a:endParaRPr>
          </a:p>
          <a:p>
            <a:pPr marL="0" indent="0">
              <a:buNone/>
            </a:pPr>
            <a:endParaRPr lang="ru-RU" sz="1600" dirty="0"/>
          </a:p>
        </p:txBody>
      </p:sp>
    </p:spTree>
    <p:extLst>
      <p:ext uri="{BB962C8B-B14F-4D97-AF65-F5344CB8AC3E}">
        <p14:creationId xmlns:p14="http://schemas.microsoft.com/office/powerpoint/2010/main" val="23466298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34915" y="-470144"/>
            <a:ext cx="10515600" cy="549276"/>
          </a:xfrm>
        </p:spPr>
        <p:txBody>
          <a:bodyPr>
            <a:normAutofit fontScale="90000"/>
          </a:bodyPr>
          <a:lstStyle/>
          <a:p>
            <a:endParaRPr lang="ru-RU"/>
          </a:p>
        </p:txBody>
      </p:sp>
      <p:sp>
        <p:nvSpPr>
          <p:cNvPr id="3" name="Объект 2"/>
          <p:cNvSpPr>
            <a:spLocks noGrp="1"/>
          </p:cNvSpPr>
          <p:nvPr>
            <p:ph idx="1"/>
          </p:nvPr>
        </p:nvSpPr>
        <p:spPr>
          <a:xfrm>
            <a:off x="838200" y="149469"/>
            <a:ext cx="10515600" cy="6027494"/>
          </a:xfrm>
        </p:spPr>
        <p:txBody>
          <a:bodyPr>
            <a:normAutofit/>
          </a:bodyPr>
          <a:lstStyle/>
          <a:p>
            <a:pPr>
              <a:lnSpc>
                <a:spcPct val="100000"/>
              </a:lnSpc>
            </a:pPr>
            <a:r>
              <a:rPr lang="ru-RU" sz="1600" dirty="0" smtClean="0"/>
              <a:t>5 Участники экзамена занимают рабочие места в аудитории в соответствии со списками распределения. </a:t>
            </a:r>
            <a:r>
              <a:rPr lang="ru-RU" sz="1600" dirty="0" smtClean="0">
                <a:solidFill>
                  <a:srgbClr val="C00000"/>
                </a:solidFill>
              </a:rPr>
              <a:t>Изменение рабочего места запрещено. </a:t>
            </a:r>
          </a:p>
          <a:p>
            <a:pPr>
              <a:lnSpc>
                <a:spcPct val="100000"/>
              </a:lnSpc>
            </a:pPr>
            <a:r>
              <a:rPr lang="ru-RU" sz="1600" dirty="0" smtClean="0"/>
              <a:t>6.  Во время экзамена участникам </a:t>
            </a:r>
            <a:r>
              <a:rPr lang="ru-RU" sz="1600" dirty="0" smtClean="0">
                <a:solidFill>
                  <a:srgbClr val="C00000"/>
                </a:solidFill>
              </a:rPr>
              <a:t>запрещается</a:t>
            </a:r>
            <a:r>
              <a:rPr lang="ru-RU" sz="1600" dirty="0" smtClean="0"/>
              <a:t> общаться друг с другом, свободно перемещаться по аудитории и ППЭ, выходить из аудитории без разрешения организатора. </a:t>
            </a:r>
          </a:p>
          <a:p>
            <a:pPr marL="0" indent="0">
              <a:lnSpc>
                <a:spcPct val="100000"/>
              </a:lnSpc>
              <a:buNone/>
            </a:pPr>
            <a:r>
              <a:rPr lang="ru-RU" sz="1600" dirty="0" smtClean="0"/>
              <a:t>При выходе из аудитории во время экзамена участник </a:t>
            </a:r>
            <a:r>
              <a:rPr lang="ru-RU" sz="1600" dirty="0" smtClean="0">
                <a:solidFill>
                  <a:srgbClr val="C00000"/>
                </a:solidFill>
              </a:rPr>
              <a:t>должен </a:t>
            </a:r>
            <a:r>
              <a:rPr lang="ru-RU" sz="1600" dirty="0" smtClean="0"/>
              <a:t>оставить экзаменационные материалы, черновики и письменные принадлежности на рабочем столе. Каждый выход участника экзамена из аудитории фиксируется организаторами в ведомости учёта времени отсутствия участников экзамена в аудитории. Естественно, злоупотреблять доверием и находиться в туалетной комнате больше 5 минут не стоит: так как это вызовет подозрение и к участнику будет обращено повышенное внимание.</a:t>
            </a:r>
          </a:p>
          <a:p>
            <a:pPr>
              <a:lnSpc>
                <a:spcPct val="100000"/>
              </a:lnSpc>
            </a:pPr>
            <a:r>
              <a:rPr lang="ru-RU" sz="1600" dirty="0" smtClean="0"/>
              <a:t>7</a:t>
            </a:r>
            <a:r>
              <a:rPr lang="ru-RU" sz="1600" dirty="0" smtClean="0">
                <a:solidFill>
                  <a:srgbClr val="C00000"/>
                </a:solidFill>
              </a:rPr>
              <a:t>. Участники экзамена, допустившие нарушение указанных требований или иные нарушения Порядка, удаляются с экзамена.</a:t>
            </a:r>
            <a:r>
              <a:rPr lang="ru-RU" sz="1600" dirty="0" smtClean="0"/>
              <a:t> По данному факту лицами, ответственными за проведение ЕГЭ в ППЭ, составляется акт, который передаётся на рассмотрение председателю ГЭК. Если факт нарушения подтверждается, председатель ГЭК принимает решение об аннулировании результатов участника экзамена по соответствующему учебному предмету. Нарушение установленного законодательства об образовании порядка проведения ГИА влечет наложение административного штрафа в соответствии с ч. 4 ст. 19.30 Кодекса РФ об административных правонарушениях от 30.12.2001 №195-ФЗ. (В размере </a:t>
            </a:r>
            <a:r>
              <a:rPr lang="ru-RU" sz="1600" dirty="0"/>
              <a:t>от трех тысяч до пяти тысяч </a:t>
            </a:r>
            <a:r>
              <a:rPr lang="ru-RU" sz="1600" dirty="0" smtClean="0"/>
              <a:t>рублей)</a:t>
            </a:r>
          </a:p>
          <a:p>
            <a:pPr>
              <a:lnSpc>
                <a:spcPct val="100000"/>
              </a:lnSpc>
            </a:pPr>
            <a:r>
              <a:rPr lang="ru-RU" sz="1600" dirty="0" smtClean="0"/>
              <a:t>8. Экзаменационная работа выполняется </a:t>
            </a:r>
            <a:r>
              <a:rPr lang="ru-RU" sz="1600" dirty="0" err="1" smtClean="0">
                <a:solidFill>
                  <a:srgbClr val="C00000"/>
                </a:solidFill>
              </a:rPr>
              <a:t>гелевой</a:t>
            </a:r>
            <a:r>
              <a:rPr lang="ru-RU" sz="1600" dirty="0" smtClean="0">
                <a:solidFill>
                  <a:srgbClr val="C00000"/>
                </a:solidFill>
              </a:rPr>
              <a:t>, капиллярной ручкой с чернилами черного цвета</a:t>
            </a:r>
            <a:r>
              <a:rPr lang="ru-RU" sz="1600" dirty="0" smtClean="0"/>
              <a:t>. Экзаменационные работы, выполненные другими письменными принадлежностями, не обрабатываются.  </a:t>
            </a:r>
            <a:endParaRPr lang="ru-RU" sz="1600" dirty="0"/>
          </a:p>
        </p:txBody>
      </p:sp>
    </p:spTree>
    <p:extLst>
      <p:ext uri="{BB962C8B-B14F-4D97-AF65-F5344CB8AC3E}">
        <p14:creationId xmlns:p14="http://schemas.microsoft.com/office/powerpoint/2010/main" val="22851170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96716"/>
            <a:ext cx="10515600" cy="800100"/>
          </a:xfrm>
        </p:spPr>
        <p:txBody>
          <a:bodyPr>
            <a:normAutofit/>
          </a:bodyPr>
          <a:lstStyle/>
          <a:p>
            <a:pPr algn="ctr"/>
            <a:r>
              <a:rPr lang="ru-RU" sz="2800" dirty="0" smtClean="0">
                <a:solidFill>
                  <a:srgbClr val="C00000"/>
                </a:solidFill>
              </a:rPr>
              <a:t>Права участников экзамена в рамках участия в ЕГЭ:</a:t>
            </a:r>
            <a:endParaRPr lang="ru-RU" sz="2800" dirty="0">
              <a:solidFill>
                <a:srgbClr val="C00000"/>
              </a:solidFill>
            </a:endParaRPr>
          </a:p>
        </p:txBody>
      </p:sp>
      <p:sp>
        <p:nvSpPr>
          <p:cNvPr id="3" name="Объект 2"/>
          <p:cNvSpPr>
            <a:spLocks noGrp="1"/>
          </p:cNvSpPr>
          <p:nvPr>
            <p:ph idx="1"/>
          </p:nvPr>
        </p:nvSpPr>
        <p:spPr>
          <a:xfrm>
            <a:off x="838200" y="729762"/>
            <a:ext cx="10515600" cy="5447201"/>
          </a:xfrm>
        </p:spPr>
        <p:txBody>
          <a:bodyPr>
            <a:noAutofit/>
          </a:bodyPr>
          <a:lstStyle/>
          <a:p>
            <a:r>
              <a:rPr lang="ru-RU" sz="1600" dirty="0" smtClean="0"/>
              <a:t>1. Участник экзамена может при выполнении работ использовать черновики со штампом ОО и делать пометки в КИМ. (При проведении ЕГЭ по иностранным языкам (раздел «Говорение») черновики не выдаются)</a:t>
            </a:r>
          </a:p>
          <a:p>
            <a:pPr marL="0" indent="0">
              <a:buNone/>
            </a:pPr>
            <a:r>
              <a:rPr lang="ru-RU" sz="1600" dirty="0" smtClean="0">
                <a:solidFill>
                  <a:srgbClr val="C00000"/>
                </a:solidFill>
              </a:rPr>
              <a:t>Внимание! Черновики и КИМ не проверяются и записи в них не учитываются при обработке экзаменационной работы.</a:t>
            </a:r>
          </a:p>
          <a:p>
            <a:r>
              <a:rPr lang="ru-RU" sz="1600" dirty="0" smtClean="0"/>
              <a:t>2. </a:t>
            </a:r>
            <a:r>
              <a:rPr lang="ru-RU" sz="1600" dirty="0" smtClean="0">
                <a:solidFill>
                  <a:srgbClr val="C00000"/>
                </a:solidFill>
              </a:rPr>
              <a:t>Участник</a:t>
            </a:r>
            <a:r>
              <a:rPr lang="ru-RU" sz="1600" dirty="0" smtClean="0"/>
              <a:t> экзамена, который </a:t>
            </a:r>
            <a:r>
              <a:rPr lang="ru-RU" sz="1600" dirty="0" smtClean="0">
                <a:solidFill>
                  <a:srgbClr val="C00000"/>
                </a:solidFill>
              </a:rPr>
              <a:t>по состоянию здоровья </a:t>
            </a:r>
            <a:r>
              <a:rPr lang="ru-RU" sz="1600" dirty="0" smtClean="0"/>
              <a:t>или другим объективным причинам </a:t>
            </a:r>
            <a:r>
              <a:rPr lang="ru-RU" sz="1600" dirty="0" smtClean="0">
                <a:solidFill>
                  <a:srgbClr val="C00000"/>
                </a:solidFill>
              </a:rPr>
              <a:t>не  может завершить </a:t>
            </a:r>
            <a:r>
              <a:rPr lang="ru-RU" sz="1600" dirty="0" smtClean="0"/>
              <a:t>выполнение экзаменационной работы, имеет право досрочно сдать экзаменационные материалы и покинуть аудиторию. В этом случае участник в сопровождении организатора проходит в медицинский кабинет, куда приглашается член ГЭК. В случае согласия участника досрочно завершить  экзамен составляется АКТ о досрочном завершении экзамена по объективным причинам. В дальнейшем участник </a:t>
            </a:r>
            <a:r>
              <a:rPr lang="ru-RU" sz="1600" dirty="0" smtClean="0">
                <a:solidFill>
                  <a:srgbClr val="C00000"/>
                </a:solidFill>
              </a:rPr>
              <a:t>сможет сдать экзамен по данному предмету в резервные сроки</a:t>
            </a:r>
            <a:r>
              <a:rPr lang="ru-RU" sz="1600" dirty="0" smtClean="0"/>
              <a:t>.</a:t>
            </a:r>
          </a:p>
          <a:p>
            <a:r>
              <a:rPr lang="ru-RU" sz="1600" dirty="0" smtClean="0"/>
              <a:t>3. Участники экзамена, досрочно заверившие выполнение работ, могут покинуть ППЭ. Организаторы примут у них все экзаменационные материалы. </a:t>
            </a:r>
          </a:p>
          <a:p>
            <a:r>
              <a:rPr lang="ru-RU" sz="1600" dirty="0" smtClean="0"/>
              <a:t>4. В случае если участник получил </a:t>
            </a:r>
            <a:r>
              <a:rPr lang="ru-RU" sz="1600" dirty="0" smtClean="0">
                <a:solidFill>
                  <a:srgbClr val="C00000"/>
                </a:solidFill>
              </a:rPr>
              <a:t>неудовлетворительные результаты по одному из обязательных предметов </a:t>
            </a:r>
            <a:r>
              <a:rPr lang="ru-RU" sz="1600" dirty="0" smtClean="0"/>
              <a:t>(русский язык, математика), он </a:t>
            </a:r>
            <a:r>
              <a:rPr lang="ru-RU" sz="1600" dirty="0" smtClean="0">
                <a:solidFill>
                  <a:srgbClr val="C00000"/>
                </a:solidFill>
              </a:rPr>
              <a:t>допускается повторно </a:t>
            </a:r>
            <a:r>
              <a:rPr lang="ru-RU" sz="1600" dirty="0" smtClean="0"/>
              <a:t>к ГИА по данному учебному предмету в текущем учебном году </a:t>
            </a:r>
            <a:r>
              <a:rPr lang="ru-RU" sz="1600" dirty="0" smtClean="0">
                <a:solidFill>
                  <a:srgbClr val="C00000"/>
                </a:solidFill>
              </a:rPr>
              <a:t>в резервные сроки </a:t>
            </a:r>
            <a:r>
              <a:rPr lang="ru-RU" sz="1600" dirty="0" smtClean="0"/>
              <a:t>(не более одного раза).</a:t>
            </a:r>
          </a:p>
          <a:p>
            <a:pPr marL="0" indent="0">
              <a:buNone/>
            </a:pPr>
            <a:r>
              <a:rPr lang="ru-RU" sz="1600" dirty="0" smtClean="0"/>
              <a:t>Участникам экзамена, </a:t>
            </a:r>
            <a:r>
              <a:rPr lang="ru-RU" sz="1600" dirty="0" smtClean="0">
                <a:solidFill>
                  <a:srgbClr val="C00000"/>
                </a:solidFill>
              </a:rPr>
              <a:t>получившим неудовлетворительный результат по учебным предметам по выбору</a:t>
            </a:r>
            <a:r>
              <a:rPr lang="ru-RU" sz="1600" dirty="0" smtClean="0"/>
              <a:t>, предоставляется право пройти ГИА по соответствующим предметам </a:t>
            </a:r>
            <a:r>
              <a:rPr lang="ru-RU" sz="1600" dirty="0" smtClean="0">
                <a:solidFill>
                  <a:srgbClr val="C00000"/>
                </a:solidFill>
              </a:rPr>
              <a:t>не ранее чем через год</a:t>
            </a:r>
            <a:r>
              <a:rPr lang="ru-RU" sz="1600" dirty="0" smtClean="0"/>
              <a:t>. (</a:t>
            </a:r>
            <a:r>
              <a:rPr lang="ru-RU" sz="1600" dirty="0"/>
              <a:t>Но неудовлетворительная оценка за необязательный экзамен не будет выставляться в сертификат ЕГЭ и никак не отображается в остальных документах. Соответственно все выглядит так, как будто школьник и не сдавал этот </a:t>
            </a:r>
            <a:r>
              <a:rPr lang="ru-RU" sz="1600" dirty="0" smtClean="0"/>
              <a:t>предмет. Аттестат </a:t>
            </a:r>
            <a:r>
              <a:rPr lang="ru-RU" sz="1600" dirty="0"/>
              <a:t>дадут, а вот поступить в ВУЗ не </a:t>
            </a:r>
            <a:r>
              <a:rPr lang="ru-RU" sz="1600" dirty="0" smtClean="0"/>
              <a:t>сможете)</a:t>
            </a:r>
            <a:endParaRPr lang="ru-RU" sz="1600" dirty="0"/>
          </a:p>
        </p:txBody>
      </p:sp>
    </p:spTree>
    <p:extLst>
      <p:ext uri="{BB962C8B-B14F-4D97-AF65-F5344CB8AC3E}">
        <p14:creationId xmlns:p14="http://schemas.microsoft.com/office/powerpoint/2010/main" val="10574816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96715"/>
            <a:ext cx="8596668" cy="45719"/>
          </a:xfrm>
        </p:spPr>
        <p:txBody>
          <a:bodyPr>
            <a:normAutofit fontScale="90000"/>
          </a:bodyPr>
          <a:lstStyle/>
          <a:p>
            <a:endParaRPr lang="ru-RU" dirty="0"/>
          </a:p>
        </p:txBody>
      </p:sp>
      <p:sp>
        <p:nvSpPr>
          <p:cNvPr id="3" name="Объект 2"/>
          <p:cNvSpPr>
            <a:spLocks noGrp="1"/>
          </p:cNvSpPr>
          <p:nvPr>
            <p:ph idx="1"/>
          </p:nvPr>
        </p:nvSpPr>
        <p:spPr>
          <a:xfrm>
            <a:off x="677334" y="369277"/>
            <a:ext cx="8596668" cy="5672086"/>
          </a:xfrm>
        </p:spPr>
        <p:txBody>
          <a:bodyPr>
            <a:normAutofit/>
          </a:bodyPr>
          <a:lstStyle/>
          <a:p>
            <a:r>
              <a:rPr lang="ru-RU" sz="1600" dirty="0" smtClean="0"/>
              <a:t>5. Участникам ГИА, не прошедшим ГИА или </a:t>
            </a:r>
            <a:r>
              <a:rPr lang="ru-RU" sz="1600" dirty="0" smtClean="0">
                <a:solidFill>
                  <a:srgbClr val="C00000"/>
                </a:solidFill>
              </a:rPr>
              <a:t>получившим неудовлетворительные </a:t>
            </a:r>
            <a:r>
              <a:rPr lang="ru-RU" sz="1600" dirty="0" smtClean="0"/>
              <a:t>результаты </a:t>
            </a:r>
            <a:r>
              <a:rPr lang="ru-RU" sz="1600" dirty="0" smtClean="0">
                <a:solidFill>
                  <a:srgbClr val="C00000"/>
                </a:solidFill>
              </a:rPr>
              <a:t>более чем по одному обязательному учебному предмету</a:t>
            </a:r>
            <a:r>
              <a:rPr lang="ru-RU" sz="1600" dirty="0" smtClean="0"/>
              <a:t>, либо получившим </a:t>
            </a:r>
            <a:r>
              <a:rPr lang="ru-RU" sz="1600" dirty="0" smtClean="0">
                <a:solidFill>
                  <a:srgbClr val="C00000"/>
                </a:solidFill>
              </a:rPr>
              <a:t>повторно неудовлетворительный результат по одному </a:t>
            </a:r>
            <a:r>
              <a:rPr lang="ru-RU" sz="1600" dirty="0" smtClean="0"/>
              <a:t>из этих предметов в дополнительные сроки, </a:t>
            </a:r>
            <a:r>
              <a:rPr lang="ru-RU" sz="1600" dirty="0" smtClean="0">
                <a:solidFill>
                  <a:srgbClr val="C00000"/>
                </a:solidFill>
              </a:rPr>
              <a:t>предоставляется право пройти </a:t>
            </a:r>
            <a:r>
              <a:rPr lang="ru-RU" sz="1600" dirty="0" smtClean="0"/>
              <a:t>ГИА по соответствующим учебным предметам </a:t>
            </a:r>
            <a:r>
              <a:rPr lang="ru-RU" sz="1600" dirty="0" smtClean="0">
                <a:solidFill>
                  <a:srgbClr val="C00000"/>
                </a:solidFill>
              </a:rPr>
              <a:t>не ранее 1 сентября текущего года </a:t>
            </a:r>
            <a:r>
              <a:rPr lang="ru-RU" sz="1600" dirty="0" smtClean="0"/>
              <a:t>в сроки и в формах, установленных Порядком. Для прохождения повторной ГИА обучающиеся восстанавливаются в ОО на срок, необходимый для прохождения ГИА. (</a:t>
            </a:r>
            <a:r>
              <a:rPr lang="ru-RU" sz="1600" dirty="0"/>
              <a:t>Если ЕГЭ пересдается не для получения аттестата, а для поступления в вуз и одолеть непокорный предмет с устраивающими баллами вышло только в сентябре, шансы на зачисление, даже на бюджет, все равно остаются. Немало высших учебных заведений осенью проводит дополнительный набор на специальности</a:t>
            </a:r>
            <a:r>
              <a:rPr lang="ru-RU" sz="1600" dirty="0" smtClean="0"/>
              <a:t>, а </a:t>
            </a:r>
            <a:r>
              <a:rPr lang="ru-RU" sz="1600" dirty="0"/>
              <a:t>желающих освоить их оказалось меньше. К тому же сертификат ЕГЭ действителен 4 года, так что поступить в вуз можно и на следующий год, хорошенько обдумав выбор будущей </a:t>
            </a:r>
            <a:r>
              <a:rPr lang="ru-RU" sz="1600" dirty="0" smtClean="0"/>
              <a:t>профессии.</a:t>
            </a:r>
            <a:r>
              <a:rPr lang="ru-RU" sz="1600" dirty="0" smtClean="0">
                <a:solidFill>
                  <a:srgbClr val="C00000"/>
                </a:solidFill>
              </a:rPr>
              <a:t> В </a:t>
            </a:r>
            <a:r>
              <a:rPr lang="ru-RU" sz="1600" dirty="0">
                <a:solidFill>
                  <a:srgbClr val="C00000"/>
                </a:solidFill>
              </a:rPr>
              <a:t>сентябре пересдавать можно только обязательные </a:t>
            </a:r>
            <a:r>
              <a:rPr lang="ru-RU" sz="1600" dirty="0" smtClean="0">
                <a:solidFill>
                  <a:srgbClr val="C00000"/>
                </a:solidFill>
              </a:rPr>
              <a:t>предметы</a:t>
            </a:r>
            <a:r>
              <a:rPr lang="ru-RU" sz="1600" dirty="0" smtClean="0"/>
              <a:t>.) </a:t>
            </a:r>
          </a:p>
          <a:p>
            <a:r>
              <a:rPr lang="ru-RU" sz="1600" dirty="0" smtClean="0"/>
              <a:t>6.  Участник экзамена имеет право подать апелляцию о нарушении установленного Порядка проведения ГИА и (или) о несогласии с выставленными баллами в конфликтную комиссию.   </a:t>
            </a:r>
            <a:endParaRPr lang="ru-RU" sz="1600" dirty="0"/>
          </a:p>
        </p:txBody>
      </p:sp>
    </p:spTree>
    <p:extLst>
      <p:ext uri="{BB962C8B-B14F-4D97-AF65-F5344CB8AC3E}">
        <p14:creationId xmlns:p14="http://schemas.microsoft.com/office/powerpoint/2010/main" val="33324757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149470"/>
            <a:ext cx="8596668" cy="685800"/>
          </a:xfrm>
        </p:spPr>
        <p:txBody>
          <a:bodyPr>
            <a:normAutofit/>
          </a:bodyPr>
          <a:lstStyle/>
          <a:p>
            <a:pPr algn="ctr"/>
            <a:r>
              <a:rPr lang="ru-RU" sz="2800" dirty="0" smtClean="0">
                <a:solidFill>
                  <a:srgbClr val="C00000"/>
                </a:solidFill>
              </a:rPr>
              <a:t>Апелляция</a:t>
            </a:r>
            <a:endParaRPr lang="ru-RU" sz="2800" dirty="0">
              <a:solidFill>
                <a:srgbClr val="C00000"/>
              </a:solidFill>
            </a:endParaRPr>
          </a:p>
        </p:txBody>
      </p:sp>
      <p:sp>
        <p:nvSpPr>
          <p:cNvPr id="3" name="Объект 2"/>
          <p:cNvSpPr>
            <a:spLocks noGrp="1"/>
          </p:cNvSpPr>
          <p:nvPr>
            <p:ph idx="1"/>
          </p:nvPr>
        </p:nvSpPr>
        <p:spPr>
          <a:xfrm>
            <a:off x="677334" y="641839"/>
            <a:ext cx="8596668" cy="5697416"/>
          </a:xfrm>
        </p:spPr>
        <p:txBody>
          <a:bodyPr>
            <a:noAutofit/>
          </a:bodyPr>
          <a:lstStyle/>
          <a:p>
            <a:pPr marL="0" indent="0">
              <a:buNone/>
            </a:pPr>
            <a:r>
              <a:rPr lang="ru-RU" sz="1600" dirty="0" smtClean="0"/>
              <a:t>      </a:t>
            </a:r>
            <a:r>
              <a:rPr lang="ru-RU" sz="1400" dirty="0" smtClean="0"/>
              <a:t>Участник </a:t>
            </a:r>
            <a:r>
              <a:rPr lang="ru-RU" sz="1400" dirty="0"/>
              <a:t>экзамена имеет право подать апелляцию о нарушении установленного Порядка проведения ГИА и (или) о несогласии с </a:t>
            </a:r>
            <a:r>
              <a:rPr lang="ru-RU" sz="1400" dirty="0" smtClean="0"/>
              <a:t>выставленными </a:t>
            </a:r>
            <a:r>
              <a:rPr lang="ru-RU" sz="1400" dirty="0"/>
              <a:t>баллами в конфликтную комиссию</a:t>
            </a:r>
            <a:r>
              <a:rPr lang="ru-RU" sz="1400" dirty="0" smtClean="0"/>
              <a:t>.</a:t>
            </a:r>
          </a:p>
          <a:p>
            <a:pPr marL="0" indent="0">
              <a:buNone/>
            </a:pPr>
            <a:r>
              <a:rPr lang="ru-RU" sz="1400" dirty="0"/>
              <a:t> </a:t>
            </a:r>
            <a:r>
              <a:rPr lang="ru-RU" sz="1400" dirty="0" smtClean="0"/>
              <a:t>     Конфликтная комиссия не рассматривает апелляции по вопросам содержания и структуры заданий по учебным предметам, а также по вопроса, связанным с оцениванием результатов выполнения заданий экзаменационной работы с кратким ответом, нарушением обучающимся, требований настоящего Порядка и неправильным заполнением бланков ЕГЭ. </a:t>
            </a:r>
          </a:p>
          <a:p>
            <a:pPr marL="0" indent="0">
              <a:buNone/>
            </a:pPr>
            <a:r>
              <a:rPr lang="ru-RU" sz="1400" dirty="0"/>
              <a:t> </a:t>
            </a:r>
            <a:r>
              <a:rPr lang="ru-RU" sz="1400" dirty="0" smtClean="0"/>
              <a:t>     Участники заблаговременно информируются о времени,  месте и порядке рассмотрения апелляций.</a:t>
            </a:r>
          </a:p>
          <a:p>
            <a:pPr marL="0" indent="0">
              <a:buNone/>
            </a:pPr>
            <a:r>
              <a:rPr lang="ru-RU" sz="1400" dirty="0"/>
              <a:t> </a:t>
            </a:r>
            <a:r>
              <a:rPr lang="ru-RU" sz="1400" dirty="0" smtClean="0"/>
              <a:t>     Участник экзамена и (или)его родитель (законный представитель)при желании присутствуют при рассмотрении апелляции. </a:t>
            </a:r>
          </a:p>
          <a:p>
            <a:pPr marL="0" indent="0">
              <a:buNone/>
            </a:pPr>
            <a:r>
              <a:rPr lang="ru-RU" sz="1400" dirty="0"/>
              <a:t> </a:t>
            </a:r>
            <a:r>
              <a:rPr lang="ru-RU" sz="1400" dirty="0" smtClean="0"/>
              <a:t>     </a:t>
            </a:r>
            <a:r>
              <a:rPr lang="ru-RU" sz="1400" dirty="0" smtClean="0">
                <a:solidFill>
                  <a:srgbClr val="C00000"/>
                </a:solidFill>
              </a:rPr>
              <a:t>Апелляцию о нарушении установленного Порядка проведения ГИА участник экзамена подает в день проведения экзамена члену ГЭК, не покидая ППЭ.</a:t>
            </a:r>
          </a:p>
          <a:p>
            <a:pPr marL="0" indent="0">
              <a:buNone/>
            </a:pPr>
            <a:r>
              <a:rPr lang="ru-RU" sz="1400" dirty="0">
                <a:solidFill>
                  <a:srgbClr val="C00000"/>
                </a:solidFill>
              </a:rPr>
              <a:t> </a:t>
            </a:r>
            <a:r>
              <a:rPr lang="ru-RU" sz="1400" dirty="0" smtClean="0">
                <a:solidFill>
                  <a:srgbClr val="C00000"/>
                </a:solidFill>
              </a:rPr>
              <a:t>     </a:t>
            </a:r>
            <a:r>
              <a:rPr lang="ru-RU" sz="1400" dirty="0" smtClean="0">
                <a:solidFill>
                  <a:schemeClr val="tx1"/>
                </a:solidFill>
              </a:rPr>
              <a:t>При рассмотрении апелляции конфликтная комиссия рассматривает апелляцию и заключение о результатах проверки и выносит одно из решений:</a:t>
            </a:r>
          </a:p>
          <a:p>
            <a:pPr marL="0" indent="0">
              <a:buNone/>
            </a:pPr>
            <a:r>
              <a:rPr lang="ru-RU" sz="1400" dirty="0">
                <a:solidFill>
                  <a:schemeClr val="tx1"/>
                </a:solidFill>
              </a:rPr>
              <a:t> </a:t>
            </a:r>
            <a:r>
              <a:rPr lang="ru-RU" sz="1400" dirty="0" smtClean="0">
                <a:solidFill>
                  <a:schemeClr val="tx1"/>
                </a:solidFill>
              </a:rPr>
              <a:t>         об отклонении апелляции;</a:t>
            </a:r>
          </a:p>
          <a:p>
            <a:pPr marL="0" indent="0">
              <a:buNone/>
            </a:pPr>
            <a:r>
              <a:rPr lang="ru-RU" sz="1400" dirty="0">
                <a:solidFill>
                  <a:schemeClr val="tx1"/>
                </a:solidFill>
              </a:rPr>
              <a:t> </a:t>
            </a:r>
            <a:r>
              <a:rPr lang="ru-RU" sz="1400" dirty="0" smtClean="0">
                <a:solidFill>
                  <a:schemeClr val="tx1"/>
                </a:solidFill>
              </a:rPr>
              <a:t>         об удовлетворении апелляции. </a:t>
            </a:r>
          </a:p>
          <a:p>
            <a:pPr marL="0" indent="0">
              <a:buNone/>
            </a:pPr>
            <a:r>
              <a:rPr lang="ru-RU" sz="1400" dirty="0">
                <a:solidFill>
                  <a:schemeClr val="tx1"/>
                </a:solidFill>
              </a:rPr>
              <a:t> </a:t>
            </a:r>
            <a:r>
              <a:rPr lang="ru-RU" sz="1400" dirty="0" smtClean="0">
                <a:solidFill>
                  <a:schemeClr val="tx1"/>
                </a:solidFill>
              </a:rPr>
              <a:t>     При удовлетворении апелляции результат экзамена, аннулируется и участнику экзамена предоставляется возможность сдать экзамен по учебному предмету в иной день, предусмотренный единым расписанием  проведения ЕГЭ. </a:t>
            </a:r>
            <a:endParaRPr lang="ru-RU" sz="1400" dirty="0" smtClean="0">
              <a:solidFill>
                <a:srgbClr val="C00000"/>
              </a:solidFill>
            </a:endParaRPr>
          </a:p>
          <a:p>
            <a:pPr marL="0" indent="0">
              <a:buNone/>
            </a:pPr>
            <a:r>
              <a:rPr lang="ru-RU" sz="1600" dirty="0"/>
              <a:t> </a:t>
            </a:r>
            <a:r>
              <a:rPr lang="ru-RU" sz="1600" dirty="0" smtClean="0"/>
              <a:t>     </a:t>
            </a:r>
            <a:endParaRPr lang="ru-RU" sz="1600" dirty="0"/>
          </a:p>
        </p:txBody>
      </p:sp>
    </p:spTree>
    <p:extLst>
      <p:ext uri="{BB962C8B-B14F-4D97-AF65-F5344CB8AC3E}">
        <p14:creationId xmlns:p14="http://schemas.microsoft.com/office/powerpoint/2010/main" val="17530110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677334" y="87922"/>
            <a:ext cx="8596668" cy="79131"/>
          </a:xfrm>
        </p:spPr>
        <p:txBody>
          <a:bodyPr>
            <a:normAutofit fontScale="90000"/>
          </a:bodyPr>
          <a:lstStyle/>
          <a:p>
            <a:endParaRPr lang="ru-RU" dirty="0"/>
          </a:p>
        </p:txBody>
      </p:sp>
      <p:sp>
        <p:nvSpPr>
          <p:cNvPr id="3" name="Объект 2"/>
          <p:cNvSpPr>
            <a:spLocks noGrp="1"/>
          </p:cNvSpPr>
          <p:nvPr>
            <p:ph idx="1"/>
          </p:nvPr>
        </p:nvSpPr>
        <p:spPr>
          <a:xfrm>
            <a:off x="677334" y="167053"/>
            <a:ext cx="8596668" cy="5874309"/>
          </a:xfrm>
        </p:spPr>
        <p:txBody>
          <a:bodyPr>
            <a:normAutofit lnSpcReduction="10000"/>
          </a:bodyPr>
          <a:lstStyle/>
          <a:p>
            <a:pPr marL="0" indent="0">
              <a:buNone/>
            </a:pPr>
            <a:r>
              <a:rPr lang="ru-RU" dirty="0" smtClean="0"/>
              <a:t>     </a:t>
            </a:r>
            <a:r>
              <a:rPr lang="ru-RU" sz="1600" dirty="0" smtClean="0">
                <a:solidFill>
                  <a:srgbClr val="C00000"/>
                </a:solidFill>
              </a:rPr>
              <a:t>Апелляция о несогласии с выставленными баллами </a:t>
            </a:r>
            <a:r>
              <a:rPr lang="ru-RU" sz="1600" dirty="0" smtClean="0"/>
              <a:t>подается  в течении двух рабочих дней после официального дня объявления результатов экзамена по соответствующему учебному предмету. Участники подают апелляцию в ОО, которой они были допущены к ГИА. </a:t>
            </a:r>
          </a:p>
          <a:p>
            <a:pPr marL="0" indent="0">
              <a:buNone/>
            </a:pPr>
            <a:r>
              <a:rPr lang="ru-RU" sz="1600" dirty="0"/>
              <a:t> </a:t>
            </a:r>
            <a:r>
              <a:rPr lang="ru-RU" sz="1600" dirty="0" smtClean="0"/>
              <a:t>     При рассмотрении апелляции конфликтная комиссия запрашивает распечатанные изображения экзаменационной работы, электронные носители, содержащие файлы с цифровой аудиозаписью устных ответов, копии протоколов проверки экзаменационной работы предметной комиссии и КИМ участников, подавших апелляцию.</a:t>
            </a:r>
          </a:p>
          <a:p>
            <a:pPr marL="0" indent="0">
              <a:buNone/>
            </a:pPr>
            <a:r>
              <a:rPr lang="ru-RU" sz="1600" dirty="0"/>
              <a:t> </a:t>
            </a:r>
            <a:r>
              <a:rPr lang="ru-RU" sz="1600" dirty="0" smtClean="0"/>
              <a:t>    Указанные материалы предъявляются участникам экзамена (в случае его присутствия при рассмотрении апелляции). </a:t>
            </a:r>
          </a:p>
          <a:p>
            <a:pPr marL="0" indent="0">
              <a:buNone/>
            </a:pPr>
            <a:r>
              <a:rPr lang="ru-RU" sz="1600" dirty="0"/>
              <a:t> </a:t>
            </a:r>
            <a:r>
              <a:rPr lang="ru-RU" sz="1600" dirty="0" smtClean="0"/>
              <a:t>     По результатам рассмотрения апелляции конфликтная комиссия принимает решение об отклонении апелляции и сохранении выставленных баллов или об удовлетворении апелляции и изменении баллов. </a:t>
            </a:r>
            <a:r>
              <a:rPr lang="ru-RU" sz="1600" dirty="0" smtClean="0">
                <a:solidFill>
                  <a:srgbClr val="C00000"/>
                </a:solidFill>
              </a:rPr>
              <a:t>Баллы могут быть изменены как в сторону повышения, так и в сторону понижения. </a:t>
            </a:r>
          </a:p>
          <a:p>
            <a:pPr marL="0" indent="0">
              <a:buNone/>
            </a:pPr>
            <a:r>
              <a:rPr lang="ru-RU" sz="1600" dirty="0">
                <a:solidFill>
                  <a:srgbClr val="C00000"/>
                </a:solidFill>
              </a:rPr>
              <a:t> </a:t>
            </a:r>
            <a:r>
              <a:rPr lang="ru-RU" sz="1600" dirty="0" smtClean="0">
                <a:solidFill>
                  <a:srgbClr val="C00000"/>
                </a:solidFill>
              </a:rPr>
              <a:t>    </a:t>
            </a:r>
            <a:r>
              <a:rPr lang="ru-RU" sz="1600" dirty="0" smtClean="0">
                <a:solidFill>
                  <a:schemeClr val="tx1"/>
                </a:solidFill>
              </a:rPr>
              <a:t> Апелляции могут быть отозваны участниками экзамена по их собственному желанию. Для этого участник экзамена пишет заявление об отзыве поданной им апелляции. Участники подают соответствующие заявление в письменной форме в ОО, которой они были допущены к ГИА.</a:t>
            </a:r>
          </a:p>
          <a:p>
            <a:pPr marL="0" indent="0">
              <a:buNone/>
            </a:pPr>
            <a:r>
              <a:rPr lang="ru-RU" sz="1600" dirty="0">
                <a:solidFill>
                  <a:schemeClr val="tx1"/>
                </a:solidFill>
              </a:rPr>
              <a:t> </a:t>
            </a:r>
            <a:r>
              <a:rPr lang="ru-RU" sz="1600" dirty="0" smtClean="0">
                <a:solidFill>
                  <a:schemeClr val="tx1"/>
                </a:solidFill>
              </a:rPr>
              <a:t>    В случае отсутствия заявления об отзыве поданной апелляции, и неявке участника на заседание конфликтной комиссии, на котором рассматривается апелляция, конфликтная комиссия рассматривает его апелляцию в установленном порядке. </a:t>
            </a:r>
          </a:p>
          <a:p>
            <a:pPr marL="0" indent="0">
              <a:buNone/>
            </a:pPr>
            <a:endParaRPr lang="ru-RU" sz="1600" dirty="0">
              <a:solidFill>
                <a:schemeClr val="tx1"/>
              </a:solidFill>
            </a:endParaRPr>
          </a:p>
        </p:txBody>
      </p:sp>
    </p:spTree>
    <p:extLst>
      <p:ext uri="{BB962C8B-B14F-4D97-AF65-F5344CB8AC3E}">
        <p14:creationId xmlns:p14="http://schemas.microsoft.com/office/powerpoint/2010/main" val="2377023203"/>
      </p:ext>
    </p:extLst>
  </p:cSld>
  <p:clrMapOvr>
    <a:masterClrMapping/>
  </p:clrMapOvr>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433</TotalTime>
  <Words>1825</Words>
  <Application>Microsoft Office PowerPoint</Application>
  <PresentationFormat>Широкоэкранный</PresentationFormat>
  <Paragraphs>188</Paragraphs>
  <Slides>13</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13</vt:i4>
      </vt:variant>
    </vt:vector>
  </HeadingPairs>
  <TitlesOfParts>
    <vt:vector size="18" baseType="lpstr">
      <vt:lpstr>Arial</vt:lpstr>
      <vt:lpstr>Times New Roman</vt:lpstr>
      <vt:lpstr>Trebuchet MS</vt:lpstr>
      <vt:lpstr>Wingdings 3</vt:lpstr>
      <vt:lpstr>Аспект</vt:lpstr>
      <vt:lpstr>у</vt:lpstr>
      <vt:lpstr>Количество участников и выбранные экзамены ЕГЭ </vt:lpstr>
      <vt:lpstr>Количество участников и выбранные экзамены ОГЭ </vt:lpstr>
      <vt:lpstr>Обязанности участника экзамена в рамках участия в ЕГЭ </vt:lpstr>
      <vt:lpstr>Презентация PowerPoint</vt:lpstr>
      <vt:lpstr>Права участников экзамена в рамках участия в ЕГЭ:</vt:lpstr>
      <vt:lpstr>Презентация PowerPoint</vt:lpstr>
      <vt:lpstr>Апелляция</vt:lpstr>
      <vt:lpstr>Презентация PowerPoint</vt:lpstr>
      <vt:lpstr>Данная информация была подготовлена в соответствии со следующими нормативными правовыми документами, регламентами проведения ГИА:</vt:lpstr>
      <vt:lpstr>Перечень образовательных организаций участвующих  в целевом обучении</vt:lpstr>
      <vt:lpstr>До 1 мая 2023 года  необходимо подать заявки на целевое обучение в свою образовательную организацию</vt:lpstr>
      <vt:lps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Специалист</dc:creator>
  <cp:lastModifiedBy>Специалист</cp:lastModifiedBy>
  <cp:revision>41</cp:revision>
  <cp:lastPrinted>2022-04-08T07:09:21Z</cp:lastPrinted>
  <dcterms:created xsi:type="dcterms:W3CDTF">2022-04-01T08:44:36Z</dcterms:created>
  <dcterms:modified xsi:type="dcterms:W3CDTF">2023-03-17T08:46:21Z</dcterms:modified>
</cp:coreProperties>
</file>